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56" r:id="rId4"/>
    <p:sldId id="257" r:id="rId5"/>
    <p:sldId id="278" r:id="rId6"/>
    <p:sldId id="258" r:id="rId7"/>
    <p:sldId id="259" r:id="rId8"/>
    <p:sldId id="260" r:id="rId9"/>
    <p:sldId id="261" r:id="rId10"/>
    <p:sldId id="262" r:id="rId11"/>
    <p:sldId id="277" r:id="rId12"/>
    <p:sldId id="271" r:id="rId13"/>
    <p:sldId id="263" r:id="rId14"/>
    <p:sldId id="273" r:id="rId15"/>
    <p:sldId id="284" r:id="rId16"/>
    <p:sldId id="279" r:id="rId17"/>
    <p:sldId id="280" r:id="rId18"/>
    <p:sldId id="281" r:id="rId19"/>
    <p:sldId id="282" r:id="rId20"/>
    <p:sldId id="283" r:id="rId21"/>
    <p:sldId id="272" r:id="rId22"/>
    <p:sldId id="285" r:id="rId23"/>
    <p:sldId id="286" r:id="rId24"/>
    <p:sldId id="287" r:id="rId25"/>
    <p:sldId id="288" r:id="rId26"/>
    <p:sldId id="289" r:id="rId27"/>
    <p:sldId id="290" r:id="rId28"/>
    <p:sldId id="291" r:id="rId29"/>
    <p:sldId id="264" r:id="rId30"/>
    <p:sldId id="265" r:id="rId31"/>
    <p:sldId id="266" r:id="rId32"/>
    <p:sldId id="276" r:id="rId33"/>
    <p:sldId id="268" r:id="rId34"/>
    <p:sldId id="269" r:id="rId35"/>
    <p:sldId id="270" r:id="rId3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3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24"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DEA3E013-79CA-4814-A991-7E45E7E9B598}" type="datetimeFigureOut">
              <a:rPr lang="pl-PL"/>
              <a:pPr>
                <a:defRPr/>
              </a:pPr>
              <a:t>2011-04-12</a:t>
            </a:fld>
            <a:endParaRPr lang="pl-PL"/>
          </a:p>
        </p:txBody>
      </p:sp>
      <p:sp>
        <p:nvSpPr>
          <p:cNvPr id="5" name="Symbol zastępczy stopki 18"/>
          <p:cNvSpPr>
            <a:spLocks noGrp="1"/>
          </p:cNvSpPr>
          <p:nvPr>
            <p:ph type="ftr" sz="quarter" idx="11"/>
          </p:nvPr>
        </p:nvSpPr>
        <p:spPr/>
        <p:txBody>
          <a:bodyPr/>
          <a:lstStyle>
            <a:lvl1pPr>
              <a:defRPr/>
            </a:lvl1pPr>
          </a:lstStyle>
          <a:p>
            <a:pPr>
              <a:defRPr/>
            </a:pPr>
            <a:endParaRPr lang="pl-PL"/>
          </a:p>
        </p:txBody>
      </p:sp>
      <p:sp>
        <p:nvSpPr>
          <p:cNvPr id="6" name="Symbol zastępczy numeru slajdu 26"/>
          <p:cNvSpPr>
            <a:spLocks noGrp="1"/>
          </p:cNvSpPr>
          <p:nvPr>
            <p:ph type="sldNum" sz="quarter" idx="12"/>
          </p:nvPr>
        </p:nvSpPr>
        <p:spPr/>
        <p:txBody>
          <a:bodyPr/>
          <a:lstStyle>
            <a:lvl1pPr>
              <a:defRPr/>
            </a:lvl1pPr>
          </a:lstStyle>
          <a:p>
            <a:pPr>
              <a:defRPr/>
            </a:pPr>
            <a:fld id="{6D55CFB0-A5BF-4AC1-BECA-C105600F8B62}"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61E4F14F-7936-4CC4-A9DF-0213B2CD68A6}" type="datetimeFigureOut">
              <a:rPr lang="pl-PL"/>
              <a:pPr>
                <a:defRPr/>
              </a:pPr>
              <a:t>2011-04-12</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EB1A9150-6C5E-4121-9F4F-02906D9B89BC}"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FB53050F-50E5-4F14-9654-F60B4C6BF347}" type="datetimeFigureOut">
              <a:rPr lang="pl-PL"/>
              <a:pPr>
                <a:defRPr/>
              </a:pPr>
              <a:t>2011-04-12</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D99B6116-1C31-408A-BA64-0954E40CFBE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60BDEDA0-14C6-465C-9AE2-691CA6BCD03F}" type="datetimeFigureOut">
              <a:rPr lang="pl-PL"/>
              <a:pPr>
                <a:defRPr/>
              </a:pPr>
              <a:t>2011-04-12</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2F75E01A-9091-4B93-AB38-31A96B8C53A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1552D69F-580D-4399-8B7D-6958051D0028}" type="datetimeFigureOut">
              <a:rPr lang="pl-PL"/>
              <a:pPr>
                <a:defRPr/>
              </a:pPr>
              <a:t>2011-04-12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F309ECF-BEEB-47A4-9824-D10E6C3AAC93}"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C1DA5571-9568-4CF3-A84E-7276C4FD069F}" type="datetimeFigureOut">
              <a:rPr lang="pl-PL"/>
              <a:pPr>
                <a:defRPr/>
              </a:pPr>
              <a:t>2011-04-12</a:t>
            </a:fld>
            <a:endParaRPr lang="pl-PL"/>
          </a:p>
        </p:txBody>
      </p:sp>
      <p:sp>
        <p:nvSpPr>
          <p:cNvPr id="6" name="Symbol zastępczy stopki 21"/>
          <p:cNvSpPr>
            <a:spLocks noGrp="1"/>
          </p:cNvSpPr>
          <p:nvPr>
            <p:ph type="ftr" sz="quarter" idx="11"/>
          </p:nvPr>
        </p:nvSpPr>
        <p:spPr/>
        <p:txBody>
          <a:bodyPr/>
          <a:lstStyle>
            <a:lvl1pPr>
              <a:defRPr/>
            </a:lvl1pPr>
          </a:lstStyle>
          <a:p>
            <a:pPr>
              <a:defRPr/>
            </a:pPr>
            <a:endParaRPr lang="pl-PL"/>
          </a:p>
        </p:txBody>
      </p:sp>
      <p:sp>
        <p:nvSpPr>
          <p:cNvPr id="7" name="Symbol zastępczy numeru slajdu 17"/>
          <p:cNvSpPr>
            <a:spLocks noGrp="1"/>
          </p:cNvSpPr>
          <p:nvPr>
            <p:ph type="sldNum" sz="quarter" idx="12"/>
          </p:nvPr>
        </p:nvSpPr>
        <p:spPr/>
        <p:txBody>
          <a:bodyPr/>
          <a:lstStyle>
            <a:lvl1pPr>
              <a:defRPr/>
            </a:lvl1pPr>
          </a:lstStyle>
          <a:p>
            <a:pPr>
              <a:defRPr/>
            </a:pPr>
            <a:fld id="{1BFED325-63DE-4AD6-AE02-86AF7CC6366D}"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A522131-7693-44B1-9622-D34143D87541}" type="datetimeFigureOut">
              <a:rPr lang="pl-PL"/>
              <a:pPr>
                <a:defRPr/>
              </a:pPr>
              <a:t>2011-04-12</a:t>
            </a:fld>
            <a:endParaRPr lang="pl-PL"/>
          </a:p>
        </p:txBody>
      </p:sp>
      <p:sp>
        <p:nvSpPr>
          <p:cNvPr id="8" name="Symbol zastępczy stopki 21"/>
          <p:cNvSpPr>
            <a:spLocks noGrp="1"/>
          </p:cNvSpPr>
          <p:nvPr>
            <p:ph type="ftr" sz="quarter" idx="11"/>
          </p:nvPr>
        </p:nvSpPr>
        <p:spPr/>
        <p:txBody>
          <a:bodyPr/>
          <a:lstStyle>
            <a:lvl1pPr>
              <a:defRPr/>
            </a:lvl1pPr>
          </a:lstStyle>
          <a:p>
            <a:pPr>
              <a:defRPr/>
            </a:pPr>
            <a:endParaRPr lang="pl-PL"/>
          </a:p>
        </p:txBody>
      </p:sp>
      <p:sp>
        <p:nvSpPr>
          <p:cNvPr id="9" name="Symbol zastępczy numeru slajdu 17"/>
          <p:cNvSpPr>
            <a:spLocks noGrp="1"/>
          </p:cNvSpPr>
          <p:nvPr>
            <p:ph type="sldNum" sz="quarter" idx="12"/>
          </p:nvPr>
        </p:nvSpPr>
        <p:spPr/>
        <p:txBody>
          <a:bodyPr/>
          <a:lstStyle>
            <a:lvl1pPr>
              <a:defRPr/>
            </a:lvl1pPr>
          </a:lstStyle>
          <a:p>
            <a:pPr>
              <a:defRPr/>
            </a:pPr>
            <a:fld id="{E51F9B70-7CF0-41FC-AE81-11D3E738BB11}"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C4567B00-3668-424D-9686-1141F4D9D72E}" type="datetimeFigureOut">
              <a:rPr lang="pl-PL"/>
              <a:pPr>
                <a:defRPr/>
              </a:pPr>
              <a:t>2011-04-12</a:t>
            </a:fld>
            <a:endParaRPr lang="pl-PL"/>
          </a:p>
        </p:txBody>
      </p:sp>
      <p:sp>
        <p:nvSpPr>
          <p:cNvPr id="4" name="Symbol zastępczy stopki 21"/>
          <p:cNvSpPr>
            <a:spLocks noGrp="1"/>
          </p:cNvSpPr>
          <p:nvPr>
            <p:ph type="ftr" sz="quarter" idx="11"/>
          </p:nvPr>
        </p:nvSpPr>
        <p:spPr/>
        <p:txBody>
          <a:bodyPr/>
          <a:lstStyle>
            <a:lvl1pPr>
              <a:defRPr/>
            </a:lvl1pPr>
          </a:lstStyle>
          <a:p>
            <a:pPr>
              <a:defRPr/>
            </a:pPr>
            <a:endParaRPr lang="pl-PL"/>
          </a:p>
        </p:txBody>
      </p:sp>
      <p:sp>
        <p:nvSpPr>
          <p:cNvPr id="5" name="Symbol zastępczy numeru slajdu 17"/>
          <p:cNvSpPr>
            <a:spLocks noGrp="1"/>
          </p:cNvSpPr>
          <p:nvPr>
            <p:ph type="sldNum" sz="quarter" idx="12"/>
          </p:nvPr>
        </p:nvSpPr>
        <p:spPr/>
        <p:txBody>
          <a:bodyPr/>
          <a:lstStyle>
            <a:lvl1pPr>
              <a:defRPr/>
            </a:lvl1pPr>
          </a:lstStyle>
          <a:p>
            <a:pPr>
              <a:defRPr/>
            </a:pPr>
            <a:fld id="{0BC30953-E754-478E-B193-08EA4E39D7A8}"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B7853A2E-00C6-4CB6-86D5-EBA81B66FCBF}" type="datetimeFigureOut">
              <a:rPr lang="pl-PL"/>
              <a:pPr>
                <a:defRPr/>
              </a:pPr>
              <a:t>2011-04-12</a:t>
            </a:fld>
            <a:endParaRPr lang="pl-PL"/>
          </a:p>
        </p:txBody>
      </p:sp>
      <p:sp>
        <p:nvSpPr>
          <p:cNvPr id="3" name="Symbol zastępczy stopki 21"/>
          <p:cNvSpPr>
            <a:spLocks noGrp="1"/>
          </p:cNvSpPr>
          <p:nvPr>
            <p:ph type="ftr" sz="quarter" idx="11"/>
          </p:nvPr>
        </p:nvSpPr>
        <p:spPr/>
        <p:txBody>
          <a:bodyPr/>
          <a:lstStyle>
            <a:lvl1pPr>
              <a:defRPr/>
            </a:lvl1pPr>
          </a:lstStyle>
          <a:p>
            <a:pPr>
              <a:defRPr/>
            </a:pPr>
            <a:endParaRPr lang="pl-PL"/>
          </a:p>
        </p:txBody>
      </p:sp>
      <p:sp>
        <p:nvSpPr>
          <p:cNvPr id="4" name="Symbol zastępczy numeru slajdu 17"/>
          <p:cNvSpPr>
            <a:spLocks noGrp="1"/>
          </p:cNvSpPr>
          <p:nvPr>
            <p:ph type="sldNum" sz="quarter" idx="12"/>
          </p:nvPr>
        </p:nvSpPr>
        <p:spPr/>
        <p:txBody>
          <a:bodyPr/>
          <a:lstStyle>
            <a:lvl1pPr>
              <a:defRPr/>
            </a:lvl1pPr>
          </a:lstStyle>
          <a:p>
            <a:pPr>
              <a:defRPr/>
            </a:pPr>
            <a:fld id="{50B26816-F1B8-4C32-8C0F-DDDB4DA1C96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70948DB7-2B86-4FEB-8DAE-350001BB0291}" type="datetimeFigureOut">
              <a:rPr lang="pl-PL"/>
              <a:pPr>
                <a:defRPr/>
              </a:pPr>
              <a:t>2011-04-12</a:t>
            </a:fld>
            <a:endParaRPr lang="pl-PL"/>
          </a:p>
        </p:txBody>
      </p:sp>
      <p:sp>
        <p:nvSpPr>
          <p:cNvPr id="6" name="Symbol zastępczy stopki 21"/>
          <p:cNvSpPr>
            <a:spLocks noGrp="1"/>
          </p:cNvSpPr>
          <p:nvPr>
            <p:ph type="ftr" sz="quarter" idx="11"/>
          </p:nvPr>
        </p:nvSpPr>
        <p:spPr/>
        <p:txBody>
          <a:bodyPr/>
          <a:lstStyle>
            <a:lvl1pPr>
              <a:defRPr/>
            </a:lvl1pPr>
          </a:lstStyle>
          <a:p>
            <a:pPr>
              <a:defRPr/>
            </a:pPr>
            <a:endParaRPr lang="pl-PL"/>
          </a:p>
        </p:txBody>
      </p:sp>
      <p:sp>
        <p:nvSpPr>
          <p:cNvPr id="7" name="Symbol zastępczy numeru slajdu 17"/>
          <p:cNvSpPr>
            <a:spLocks noGrp="1"/>
          </p:cNvSpPr>
          <p:nvPr>
            <p:ph type="sldNum" sz="quarter" idx="12"/>
          </p:nvPr>
        </p:nvSpPr>
        <p:spPr/>
        <p:txBody>
          <a:bodyPr/>
          <a:lstStyle>
            <a:lvl1pPr>
              <a:defRPr/>
            </a:lvl1pPr>
          </a:lstStyle>
          <a:p>
            <a:pPr>
              <a:defRPr/>
            </a:pPr>
            <a:fld id="{DF67D329-8978-4FCD-BC33-7DE0166EB680}"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ójkąt prostokątny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olny kształt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Dowolny kształt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ytuł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840AF0D5-D40A-476B-9C94-AC81A72BDC71}" type="datetimeFigureOut">
              <a:rPr lang="pl-PL"/>
              <a:pPr>
                <a:defRPr/>
              </a:pPr>
              <a:t>2011-04-12</a:t>
            </a:fld>
            <a:endParaRPr lang="pl-PL"/>
          </a:p>
        </p:txBody>
      </p:sp>
      <p:sp>
        <p:nvSpPr>
          <p:cNvPr id="10" name="Symbol zastępczy stopki 5"/>
          <p:cNvSpPr>
            <a:spLocks noGrp="1"/>
          </p:cNvSpPr>
          <p:nvPr>
            <p:ph type="ftr" sz="quarter" idx="11"/>
          </p:nvPr>
        </p:nvSpPr>
        <p:spPr/>
        <p:txBody>
          <a:bodyPr/>
          <a:lstStyle>
            <a:lvl1pPr>
              <a:defRPr/>
            </a:lvl1pPr>
          </a:lstStyle>
          <a:p>
            <a:pPr>
              <a:defRPr/>
            </a:pPr>
            <a:endParaRPr lang="pl-PL"/>
          </a:p>
        </p:txBody>
      </p:sp>
      <p:sp>
        <p:nvSpPr>
          <p:cNvPr id="11" name="Symbol zastępczy numeru slajdu 6"/>
          <p:cNvSpPr>
            <a:spLocks noGrp="1"/>
          </p:cNvSpPr>
          <p:nvPr>
            <p:ph type="sldNum" sz="quarter" idx="12"/>
          </p:nvPr>
        </p:nvSpPr>
        <p:spPr>
          <a:xfrm>
            <a:off x="8077200" y="6356350"/>
            <a:ext cx="609600" cy="365125"/>
          </a:xfrm>
        </p:spPr>
        <p:txBody>
          <a:bodyPr/>
          <a:lstStyle>
            <a:lvl1pPr>
              <a:defRPr/>
            </a:lvl1pPr>
          </a:lstStyle>
          <a:p>
            <a:pPr>
              <a:defRPr/>
            </a:pPr>
            <a:fld id="{9F4D13EC-B8D2-4170-85EF-74171D11188A}"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Dowolny kształt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Symbol zastępczy tytułu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D6A8FFA-D503-4A67-958E-FD09A33BC6E5}" type="datetimeFigureOut">
              <a:rPr lang="pl-PL"/>
              <a:pPr>
                <a:defRPr/>
              </a:pPr>
              <a:t>2011-04-12</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09240C9-E6BA-4252-A6A4-B7D8DA58113D}" type="slidenum">
              <a:rPr lang="pl-PL"/>
              <a:pPr>
                <a:defRPr/>
              </a:pPr>
              <a:t>‹#›</a:t>
            </a:fld>
            <a:endParaRPr lang="pl-PL"/>
          </a:p>
        </p:txBody>
      </p:sp>
      <p:grpSp>
        <p:nvGrpSpPr>
          <p:cNvPr id="1033" name="Grupa 1"/>
          <p:cNvGrpSpPr>
            <a:grpSpLocks/>
          </p:cNvGrpSpPr>
          <p:nvPr/>
        </p:nvGrpSpPr>
        <p:grpSpPr bwMode="auto">
          <a:xfrm>
            <a:off x="-19050" y="203200"/>
            <a:ext cx="9180513"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1B587C"/>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1B587C"/>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4E854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hyperlink" Target="http://pl.wikipedia.org/wiki/Bluetooth"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hyperlink" Target="http://pl.wikipedia.org/wiki/UDF_(system_plik%C3%B3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1.xml"/><Relationship Id="rId18" Type="http://schemas.openxmlformats.org/officeDocument/2006/relationships/slide" Target="slide33.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32.xml"/><Relationship Id="rId2" Type="http://schemas.openxmlformats.org/officeDocument/2006/relationships/slide" Target="slide3.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0.xml"/><Relationship Id="rId19" Type="http://schemas.openxmlformats.org/officeDocument/2006/relationships/slide" Target="slide34.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hyperlink" Target="http://www.novell.com/" TargetMode="External"/><Relationship Id="rId2" Type="http://schemas.openxmlformats.org/officeDocument/2006/relationships/image" Target="../media/image35.gif"/><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www.novell.com/products/nds" TargetMode="External"/><Relationship Id="rId4" Type="http://schemas.openxmlformats.org/officeDocument/2006/relationships/hyperlink" Target="http://www.novell.com/intranetware/nti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hyperlink" Target="http://www.winehq.com/" TargetMode="External"/><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85786" y="1142984"/>
            <a:ext cx="7851648" cy="1200160"/>
          </a:xfrm>
        </p:spPr>
        <p:txBody>
          <a:bodyPr/>
          <a:lstStyle/>
          <a:p>
            <a:pPr algn="ctr" eaLnBrk="1" fontAlgn="auto" hangingPunct="1">
              <a:spcAft>
                <a:spcPts val="0"/>
              </a:spcAft>
              <a:defRPr/>
            </a:pPr>
            <a:r>
              <a:rPr lang="pl-PL" sz="6600" dirty="0" smtClean="0">
                <a:solidFill>
                  <a:schemeClr val="accent3">
                    <a:lumMod val="40000"/>
                    <a:lumOff val="60000"/>
                  </a:schemeClr>
                </a:solidFill>
                <a:latin typeface="+mn-lt"/>
                <a:hlinkClick r:id="rId2" action="ppaction://hlinksldjump"/>
              </a:rPr>
              <a:t>Systemy operacyjne</a:t>
            </a:r>
            <a:endParaRPr lang="pl-PL" sz="6600" dirty="0">
              <a:solidFill>
                <a:schemeClr val="accent3">
                  <a:lumMod val="40000"/>
                  <a:lumOff val="60000"/>
                </a:schemeClr>
              </a:solidFill>
              <a:latin typeface="+mn-lt"/>
            </a:endParaRPr>
          </a:p>
        </p:txBody>
      </p:sp>
      <p:sp>
        <p:nvSpPr>
          <p:cNvPr id="5123" name="Podtytuł 2"/>
          <p:cNvSpPr>
            <a:spLocks noGrp="1"/>
          </p:cNvSpPr>
          <p:nvPr>
            <p:ph type="subTitle" idx="1"/>
          </p:nvPr>
        </p:nvSpPr>
        <p:spPr>
          <a:xfrm>
            <a:off x="533400" y="3228975"/>
            <a:ext cx="7854950" cy="2843213"/>
          </a:xfrm>
        </p:spPr>
        <p:txBody>
          <a:bodyPr/>
          <a:lstStyle/>
          <a:p>
            <a:pPr marR="0" algn="ctr" eaLnBrk="1" hangingPunct="1">
              <a:lnSpc>
                <a:spcPct val="90000"/>
              </a:lnSpc>
            </a:pPr>
            <a:r>
              <a:rPr lang="pl-PL" sz="3300" smtClean="0"/>
              <a:t>Zuzanna Augustyniak</a:t>
            </a:r>
          </a:p>
          <a:p>
            <a:pPr marR="0" algn="ctr" eaLnBrk="1" hangingPunct="1">
              <a:lnSpc>
                <a:spcPct val="90000"/>
              </a:lnSpc>
            </a:pPr>
            <a:r>
              <a:rPr lang="pl-PL" sz="3300" smtClean="0"/>
              <a:t>semestr  III</a:t>
            </a:r>
          </a:p>
          <a:p>
            <a:pPr marR="0" algn="ctr" eaLnBrk="1" hangingPunct="1">
              <a:lnSpc>
                <a:spcPct val="90000"/>
              </a:lnSpc>
            </a:pPr>
            <a:endParaRPr lang="pl-PL" sz="1900" smtClean="0"/>
          </a:p>
          <a:p>
            <a:pPr marR="0" algn="ctr" eaLnBrk="1" hangingPunct="1">
              <a:lnSpc>
                <a:spcPct val="90000"/>
              </a:lnSpc>
            </a:pPr>
            <a:endParaRPr lang="pl-PL" sz="1900" smtClean="0"/>
          </a:p>
          <a:p>
            <a:pPr marR="0" algn="ctr" eaLnBrk="1" hangingPunct="1">
              <a:lnSpc>
                <a:spcPct val="90000"/>
              </a:lnSpc>
            </a:pPr>
            <a:r>
              <a:rPr lang="pl-PL" sz="1900" smtClean="0"/>
              <a:t>Zespół Szkół  Ponadgimnazjalnych nr 2</a:t>
            </a:r>
          </a:p>
          <a:p>
            <a:pPr marR="0" algn="ctr" eaLnBrk="1" hangingPunct="1">
              <a:lnSpc>
                <a:spcPct val="90000"/>
              </a:lnSpc>
            </a:pPr>
            <a:r>
              <a:rPr lang="pl-PL" sz="1900" smtClean="0"/>
              <a:t>im Stanisława Staszica</a:t>
            </a:r>
          </a:p>
          <a:p>
            <a:pPr marR="0" algn="ctr" eaLnBrk="1" hangingPunct="1">
              <a:lnSpc>
                <a:spcPct val="90000"/>
              </a:lnSpc>
            </a:pPr>
            <a:r>
              <a:rPr lang="pl-PL" sz="1900" smtClean="0"/>
              <a:t>Ząbkowice Śląskie</a:t>
            </a: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w2kfilebrowser"/>
          <p:cNvPicPr>
            <a:picLocks noChangeAspect="1" noChangeArrowheads="1"/>
          </p:cNvPicPr>
          <p:nvPr/>
        </p:nvPicPr>
        <p:blipFill>
          <a:blip r:embed="rId2"/>
          <a:srcRect/>
          <a:stretch>
            <a:fillRect/>
          </a:stretch>
        </p:blipFill>
        <p:spPr bwMode="auto">
          <a:xfrm>
            <a:off x="285720" y="2714620"/>
            <a:ext cx="4214842" cy="3214710"/>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357158" y="500042"/>
            <a:ext cx="7851648" cy="914408"/>
          </a:xfrm>
        </p:spPr>
        <p:txBody>
          <a:bodyPr/>
          <a:lstStyle/>
          <a:p>
            <a:pPr algn="l" eaLnBrk="1" fontAlgn="auto" hangingPunct="1">
              <a:spcAft>
                <a:spcPts val="0"/>
              </a:spcAft>
              <a:defRPr/>
            </a:pPr>
            <a:r>
              <a:rPr lang="pl-PL" sz="4800" dirty="0" smtClean="0">
                <a:solidFill>
                  <a:schemeClr val="accent3">
                    <a:lumMod val="40000"/>
                    <a:lumOff val="60000"/>
                  </a:schemeClr>
                </a:solidFill>
                <a:latin typeface="+mn-lt"/>
              </a:rPr>
              <a:t>MS Windows 2000</a:t>
            </a:r>
            <a:endParaRPr lang="pl-PL" sz="4800" dirty="0">
              <a:solidFill>
                <a:schemeClr val="accent3">
                  <a:lumMod val="40000"/>
                  <a:lumOff val="60000"/>
                </a:schemeClr>
              </a:solidFill>
              <a:latin typeface="+mn-lt"/>
            </a:endParaRPr>
          </a:p>
        </p:txBody>
      </p:sp>
      <p:sp>
        <p:nvSpPr>
          <p:cNvPr id="14340" name="Podtytuł 2"/>
          <p:cNvSpPr>
            <a:spLocks noGrp="1"/>
          </p:cNvSpPr>
          <p:nvPr>
            <p:ph type="subTitle" idx="1"/>
          </p:nvPr>
        </p:nvSpPr>
        <p:spPr>
          <a:xfrm>
            <a:off x="285750" y="1500188"/>
            <a:ext cx="8501063" cy="5357812"/>
          </a:xfrm>
        </p:spPr>
        <p:txBody>
          <a:bodyPr/>
          <a:lstStyle/>
          <a:p>
            <a:pPr marR="0" algn="l" eaLnBrk="1" hangingPunct="1">
              <a:lnSpc>
                <a:spcPct val="90000"/>
              </a:lnSpc>
            </a:pPr>
            <a:r>
              <a:rPr lang="pl-PL" sz="1800" b="1" smtClean="0">
                <a:solidFill>
                  <a:srgbClr val="89C3E5"/>
                </a:solidFill>
              </a:rPr>
              <a:t>Windows 2000 </a:t>
            </a:r>
            <a:r>
              <a:rPr lang="pl-PL" sz="1800" smtClean="0"/>
              <a:t>, pozwala na łatwe przejście z Win 95/98; </a:t>
            </a:r>
            <a:br>
              <a:rPr lang="pl-PL" sz="1800" smtClean="0"/>
            </a:br>
            <a:r>
              <a:rPr lang="pl-PL" sz="1800" smtClean="0"/>
              <a:t>wersja Professional dla prywatnych użytkowników jest </a:t>
            </a:r>
          </a:p>
          <a:p>
            <a:pPr marR="0" algn="l" eaLnBrk="1" hangingPunct="1">
              <a:lnSpc>
                <a:spcPct val="90000"/>
              </a:lnSpc>
            </a:pPr>
            <a:r>
              <a:rPr lang="pl-PL" sz="1800" smtClean="0"/>
              <a:t>niezła, łączy zalety Win'98 i NT. </a:t>
            </a:r>
          </a:p>
          <a:p>
            <a:pPr marR="0" algn="l" eaLnBrk="1" hangingPunct="1">
              <a:lnSpc>
                <a:spcPct val="90000"/>
              </a:lnSpc>
            </a:pPr>
            <a:r>
              <a:rPr lang="pl-PL" sz="1800" smtClean="0"/>
              <a:t/>
            </a:r>
            <a:br>
              <a:rPr lang="pl-PL" sz="1800" smtClean="0"/>
            </a:br>
            <a:r>
              <a:rPr lang="pl-PL" sz="1800" smtClean="0"/>
              <a:t>					Windows 2000: server ma być 						skalowalny, oparty na Active Directory, 					system bezpieczeństwa Kerberos, 						rozproszony system plików, łatwa 						administracja (Zero Administration 						Windows, ZAW),  plug &amp; play, 						hierarchiczne pamięci masowe, Very 						Large Memory - 64-bitowy dostęp do 					pamięci. </a:t>
            </a:r>
          </a:p>
          <a:p>
            <a:pPr marR="0" algn="l" eaLnBrk="1" hangingPunct="1">
              <a:lnSpc>
                <a:spcPct val="90000"/>
              </a:lnSpc>
            </a:pPr>
            <a:endParaRPr lang="pl-PL" sz="1800" smtClean="0"/>
          </a:p>
          <a:p>
            <a:pPr marR="0" algn="l" eaLnBrk="1" hangingPunct="1">
              <a:lnSpc>
                <a:spcPct val="90000"/>
              </a:lnSpc>
            </a:pPr>
            <a:endParaRPr lang="pl-PL" sz="1800" smtClean="0"/>
          </a:p>
          <a:p>
            <a:pPr marR="0" algn="l" eaLnBrk="1" hangingPunct="1">
              <a:lnSpc>
                <a:spcPct val="90000"/>
              </a:lnSpc>
            </a:pPr>
            <a:endParaRPr lang="pl-PL" sz="1400" b="1" smtClean="0"/>
          </a:p>
          <a:p>
            <a:pPr marR="0" algn="l" eaLnBrk="1" hangingPunct="1">
              <a:lnSpc>
                <a:spcPct val="90000"/>
              </a:lnSpc>
            </a:pPr>
            <a:endParaRPr lang="pl-PL" sz="1400" b="1" smtClean="0"/>
          </a:p>
          <a:p>
            <a:pPr marR="0" algn="l" eaLnBrk="1" hangingPunct="1">
              <a:lnSpc>
                <a:spcPct val="90000"/>
              </a:lnSpc>
            </a:pPr>
            <a:r>
              <a:rPr lang="pl-PL" sz="1400" b="1" smtClean="0"/>
              <a:t>Widok pulpitu systemu Windows 2000, </a:t>
            </a:r>
          </a:p>
          <a:p>
            <a:pPr marR="0" algn="l" eaLnBrk="1" hangingPunct="1">
              <a:lnSpc>
                <a:spcPct val="90000"/>
              </a:lnSpc>
            </a:pPr>
            <a:r>
              <a:rPr lang="pl-PL" sz="1400" b="1" smtClean="0"/>
              <a:t>duże podobieństwo do Windows 95 lecz </a:t>
            </a:r>
          </a:p>
          <a:p>
            <a:pPr marR="0" algn="l" eaLnBrk="1" hangingPunct="1">
              <a:lnSpc>
                <a:spcPct val="90000"/>
              </a:lnSpc>
            </a:pPr>
            <a:r>
              <a:rPr lang="pl-PL" sz="1400" b="1" smtClean="0"/>
              <a:t>bardziej zaawansowana grafika i animacja</a:t>
            </a:r>
          </a:p>
          <a:p>
            <a:pPr marR="0" algn="l" eaLnBrk="1" hangingPunct="1">
              <a:lnSpc>
                <a:spcPct val="90000"/>
              </a:lnSpc>
            </a:pPr>
            <a:endParaRPr lang="pl-PL" sz="1800" smtClean="0"/>
          </a:p>
          <a:p>
            <a:pPr marR="0" algn="l" eaLnBrk="1" hangingPunct="1">
              <a:lnSpc>
                <a:spcPct val="90000"/>
              </a:lnSpc>
            </a:pPr>
            <a:endParaRPr lang="pl-PL" sz="1800" smtClean="0"/>
          </a:p>
          <a:p>
            <a:pPr marR="0" algn="l" eaLnBrk="1" hangingPunct="1">
              <a:lnSpc>
                <a:spcPct val="90000"/>
              </a:lnSpc>
            </a:pPr>
            <a:endParaRPr lang="pl-PL" sz="1800" smtClean="0"/>
          </a:p>
        </p:txBody>
      </p:sp>
      <p:pic>
        <p:nvPicPr>
          <p:cNvPr id="6146" name="Picture 2" descr="K:\zuza11111\windows2000logo.gif"/>
          <p:cNvPicPr>
            <a:picLocks noChangeAspect="1" noChangeArrowheads="1"/>
          </p:cNvPicPr>
          <p:nvPr/>
        </p:nvPicPr>
        <p:blipFill>
          <a:blip r:embed="rId3"/>
          <a:srcRect/>
          <a:stretch>
            <a:fillRect/>
          </a:stretch>
        </p:blipFill>
        <p:spPr bwMode="auto">
          <a:xfrm>
            <a:off x="6215074" y="428604"/>
            <a:ext cx="2250297" cy="1928826"/>
          </a:xfrm>
          <a:prstGeom prst="rect">
            <a:avLst/>
          </a:prstGeom>
          <a:noFill/>
          <a:effectLst>
            <a:glow rad="139700">
              <a:schemeClr val="accent3">
                <a:satMod val="175000"/>
                <a:alpha val="40000"/>
              </a:schemeClr>
            </a:glow>
          </a:effectLst>
        </p:spPr>
      </p:pic>
      <p:sp>
        <p:nvSpPr>
          <p:cNvPr id="14342" name="pole tekstowe 5"/>
          <p:cNvSpPr txBox="1">
            <a:spLocks noChangeArrowheads="1"/>
          </p:cNvSpPr>
          <p:nvPr/>
        </p:nvSpPr>
        <p:spPr bwMode="auto">
          <a:xfrm>
            <a:off x="7358063" y="621506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zuza11111\windowsME-logo2.jpg"/>
          <p:cNvPicPr>
            <a:picLocks noChangeAspect="1" noChangeArrowheads="1"/>
          </p:cNvPicPr>
          <p:nvPr/>
        </p:nvPicPr>
        <p:blipFill>
          <a:blip r:embed="rId2" cstate="print"/>
          <a:srcRect/>
          <a:stretch>
            <a:fillRect/>
          </a:stretch>
        </p:blipFill>
        <p:spPr bwMode="auto">
          <a:xfrm>
            <a:off x="6786578" y="642919"/>
            <a:ext cx="1785950" cy="2164572"/>
          </a:xfrm>
          <a:prstGeom prst="rect">
            <a:avLst/>
          </a:prstGeom>
          <a:noFill/>
          <a:effectLst>
            <a:glow rad="139700">
              <a:schemeClr val="accent3">
                <a:satMod val="175000"/>
                <a:alpha val="40000"/>
              </a:schemeClr>
            </a:glow>
          </a:effectLst>
        </p:spPr>
      </p:pic>
      <p:pic>
        <p:nvPicPr>
          <p:cNvPr id="1026" name="Picture 2" descr="K:\ghhhh\mel.jpg"/>
          <p:cNvPicPr>
            <a:picLocks noChangeAspect="1" noChangeArrowheads="1"/>
          </p:cNvPicPr>
          <p:nvPr/>
        </p:nvPicPr>
        <p:blipFill>
          <a:blip r:embed="rId3"/>
          <a:srcRect/>
          <a:stretch>
            <a:fillRect/>
          </a:stretch>
        </p:blipFill>
        <p:spPr bwMode="auto">
          <a:xfrm>
            <a:off x="357158" y="4643446"/>
            <a:ext cx="2381250" cy="1924050"/>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1000100" y="500042"/>
            <a:ext cx="7851648" cy="914408"/>
          </a:xfrm>
        </p:spPr>
        <p:txBody>
          <a:bodyPr/>
          <a:lstStyle/>
          <a:p>
            <a:pPr algn="l" eaLnBrk="1" fontAlgn="auto" hangingPunct="1">
              <a:spcAft>
                <a:spcPts val="0"/>
              </a:spcAft>
              <a:defRPr/>
            </a:pPr>
            <a:r>
              <a:rPr lang="pl-PL" sz="5400" dirty="0" smtClean="0">
                <a:solidFill>
                  <a:schemeClr val="accent3">
                    <a:lumMod val="20000"/>
                    <a:lumOff val="80000"/>
                  </a:schemeClr>
                </a:solidFill>
                <a:latin typeface="+mn-lt"/>
              </a:rPr>
              <a:t>MS Windows Me</a:t>
            </a:r>
            <a:endParaRPr lang="pl-PL" sz="5400" dirty="0">
              <a:solidFill>
                <a:schemeClr val="accent3">
                  <a:lumMod val="20000"/>
                  <a:lumOff val="80000"/>
                </a:schemeClr>
              </a:solidFill>
              <a:latin typeface="+mn-lt"/>
            </a:endParaRPr>
          </a:p>
        </p:txBody>
      </p:sp>
      <p:sp>
        <p:nvSpPr>
          <p:cNvPr id="15365" name="Podtytuł 2"/>
          <p:cNvSpPr>
            <a:spLocks noGrp="1"/>
          </p:cNvSpPr>
          <p:nvPr>
            <p:ph type="subTitle" idx="1"/>
          </p:nvPr>
        </p:nvSpPr>
        <p:spPr>
          <a:xfrm>
            <a:off x="357188" y="1357313"/>
            <a:ext cx="8429625" cy="5214937"/>
          </a:xfrm>
        </p:spPr>
        <p:txBody>
          <a:bodyPr/>
          <a:lstStyle/>
          <a:p>
            <a:pPr marR="0" algn="l" eaLnBrk="1" hangingPunct="1">
              <a:lnSpc>
                <a:spcPct val="90000"/>
              </a:lnSpc>
            </a:pPr>
            <a:r>
              <a:rPr lang="pl-PL" sz="1700" i="1" smtClean="0"/>
              <a:t>Windows Me</a:t>
            </a:r>
            <a:r>
              <a:rPr lang="pl-PL" sz="1700" smtClean="0"/>
              <a:t> to kontynuacja linii 95/98. </a:t>
            </a:r>
          </a:p>
          <a:p>
            <a:pPr marR="0" algn="l" eaLnBrk="1" hangingPunct="1">
              <a:lnSpc>
                <a:spcPct val="90000"/>
              </a:lnSpc>
            </a:pPr>
            <a:r>
              <a:rPr lang="pl-PL" sz="1700" smtClean="0"/>
              <a:t>Zmiany w stosunku do poprzednich wersji Windows polegają </a:t>
            </a:r>
          </a:p>
          <a:p>
            <a:pPr marR="0" algn="l" eaLnBrk="1" hangingPunct="1">
              <a:lnSpc>
                <a:spcPct val="90000"/>
              </a:lnSpc>
            </a:pPr>
            <a:r>
              <a:rPr lang="pl-PL" sz="1700" smtClean="0"/>
              <a:t>m.in. na dołączeniu programu Internet Explorer</a:t>
            </a:r>
          </a:p>
          <a:p>
            <a:pPr marR="0" algn="l" eaLnBrk="1" hangingPunct="1">
              <a:lnSpc>
                <a:spcPct val="90000"/>
              </a:lnSpc>
            </a:pPr>
            <a:r>
              <a:rPr lang="pl-PL" sz="1700" smtClean="0"/>
              <a:t>i Outlook Express w wersji 5.5 oraz pakietu </a:t>
            </a:r>
            <a:r>
              <a:rPr lang="pl-PL" sz="1700" i="1" smtClean="0"/>
              <a:t>Windows Media</a:t>
            </a:r>
            <a:r>
              <a:rPr lang="pl-PL" sz="1700" smtClean="0"/>
              <a:t>,</a:t>
            </a:r>
          </a:p>
          <a:p>
            <a:pPr marR="0" algn="l" eaLnBrk="1" hangingPunct="1">
              <a:lnSpc>
                <a:spcPct val="90000"/>
              </a:lnSpc>
            </a:pPr>
            <a:r>
              <a:rPr lang="pl-PL" sz="1700" smtClean="0"/>
              <a:t> w którego skład wchodzą: </a:t>
            </a:r>
            <a:r>
              <a:rPr lang="pl-PL" sz="1700" i="1" smtClean="0"/>
              <a:t>Windows Media Player 7</a:t>
            </a:r>
            <a:r>
              <a:rPr lang="pl-PL" sz="1700" smtClean="0"/>
              <a:t>, </a:t>
            </a:r>
          </a:p>
          <a:p>
            <a:pPr marR="0" algn="l" eaLnBrk="1" hangingPunct="1">
              <a:lnSpc>
                <a:spcPct val="90000"/>
              </a:lnSpc>
            </a:pPr>
            <a:r>
              <a:rPr lang="pl-PL" sz="1700" i="1" smtClean="0"/>
              <a:t>Windows Movie Maker  i Windows DVD Player </a:t>
            </a:r>
            <a:r>
              <a:rPr lang="pl-PL" sz="1700" smtClean="0"/>
              <a:t>. </a:t>
            </a:r>
          </a:p>
          <a:p>
            <a:pPr marR="0" algn="l" eaLnBrk="1" hangingPunct="1">
              <a:lnSpc>
                <a:spcPct val="90000"/>
              </a:lnSpc>
            </a:pPr>
            <a:r>
              <a:rPr lang="pl-PL" sz="1700" smtClean="0"/>
              <a:t>Wraz z tymi programami użytkownik otrzymywał przewodniki po dodatku Windows Media</a:t>
            </a:r>
          </a:p>
          <a:p>
            <a:pPr marR="0" algn="l" eaLnBrk="1" hangingPunct="1">
              <a:lnSpc>
                <a:spcPct val="90000"/>
              </a:lnSpc>
            </a:pPr>
            <a:r>
              <a:rPr lang="pl-PL" sz="1700" smtClean="0"/>
              <a:t>			</a:t>
            </a:r>
            <a:r>
              <a:rPr lang="pl-PL" sz="1500" smtClean="0"/>
              <a:t>-ukrycie dostępu do DOS-u w trybie rzeczywistym</a:t>
            </a:r>
          </a:p>
          <a:p>
            <a:pPr marR="0" algn="l" eaLnBrk="1" hangingPunct="1">
              <a:lnSpc>
                <a:spcPct val="90000"/>
              </a:lnSpc>
            </a:pPr>
            <a:r>
              <a:rPr lang="pl-PL" sz="1500" smtClean="0"/>
              <a:t>			-Nowy system odziedziczył po Windows 98 program 					Windows Update, rozszerzono go o funkcję - 					Aktualizacje</a:t>
            </a:r>
          </a:p>
          <a:p>
            <a:pPr marR="0" algn="l" eaLnBrk="1" hangingPunct="1">
              <a:lnSpc>
                <a:spcPct val="90000"/>
              </a:lnSpc>
            </a:pPr>
            <a:r>
              <a:rPr lang="pl-PL" sz="1500" smtClean="0"/>
              <a:t>			-rozszerzono także obsługę skanerów i aparatów 					fotograficznych</a:t>
            </a:r>
          </a:p>
          <a:p>
            <a:pPr marR="0" eaLnBrk="1" hangingPunct="1">
              <a:lnSpc>
                <a:spcPct val="90000"/>
              </a:lnSpc>
            </a:pPr>
            <a:r>
              <a:rPr lang="pl-PL" sz="1500" smtClean="0"/>
              <a:t> </a:t>
            </a:r>
          </a:p>
          <a:p>
            <a:pPr marR="0" algn="l" eaLnBrk="1" hangingPunct="1">
              <a:lnSpc>
                <a:spcPct val="90000"/>
              </a:lnSpc>
            </a:pPr>
            <a:r>
              <a:rPr lang="pl-PL" sz="1500" smtClean="0"/>
              <a:t>			Jedną z wad systemu Windows Me, była słaba możliwość na 				rozdział kont, brak grup użytkowników takich jak administratorzy i  		                   z ograniczeniami, można było jedynie narzędziami 					administracyjnymi tworzyć typy kont i tworzyć do nich hasła, lecz 				specjalnych uprawnień to nie dawało.</a:t>
            </a:r>
          </a:p>
          <a:p>
            <a:pPr marR="0" algn="l" eaLnBrk="1" hangingPunct="1">
              <a:lnSpc>
                <a:spcPct val="90000"/>
              </a:lnSpc>
            </a:pPr>
            <a:endParaRPr lang="pl-PL" sz="1500" smtClean="0"/>
          </a:p>
        </p:txBody>
      </p:sp>
      <p:sp>
        <p:nvSpPr>
          <p:cNvPr id="15366" name="pole tekstowe 5"/>
          <p:cNvSpPr txBox="1">
            <a:spLocks noChangeArrowheads="1"/>
          </p:cNvSpPr>
          <p:nvPr/>
        </p:nvSpPr>
        <p:spPr bwMode="auto">
          <a:xfrm>
            <a:off x="7358063" y="621506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ghhhh\23kk.jpg"/>
          <p:cNvPicPr>
            <a:picLocks noChangeAspect="1" noChangeArrowheads="1"/>
          </p:cNvPicPr>
          <p:nvPr/>
        </p:nvPicPr>
        <p:blipFill>
          <a:blip r:embed="rId2"/>
          <a:srcRect/>
          <a:stretch>
            <a:fillRect/>
          </a:stretch>
        </p:blipFill>
        <p:spPr bwMode="auto">
          <a:xfrm>
            <a:off x="285720" y="4569946"/>
            <a:ext cx="2571768" cy="2059464"/>
          </a:xfrm>
          <a:prstGeom prst="rect">
            <a:avLst/>
          </a:prstGeom>
          <a:noFill/>
          <a:effectLst>
            <a:glow rad="139700">
              <a:schemeClr val="accent3">
                <a:satMod val="175000"/>
                <a:alpha val="40000"/>
              </a:schemeClr>
            </a:glow>
          </a:effectLst>
        </p:spPr>
      </p:pic>
      <p:pic>
        <p:nvPicPr>
          <p:cNvPr id="2051" name="Picture 3" descr="K:\ghhhh\23.jpg"/>
          <p:cNvPicPr>
            <a:picLocks noChangeAspect="1" noChangeArrowheads="1"/>
          </p:cNvPicPr>
          <p:nvPr/>
        </p:nvPicPr>
        <p:blipFill>
          <a:blip r:embed="rId3"/>
          <a:srcRect/>
          <a:stretch>
            <a:fillRect/>
          </a:stretch>
        </p:blipFill>
        <p:spPr bwMode="auto">
          <a:xfrm>
            <a:off x="6643702" y="1571612"/>
            <a:ext cx="2266950" cy="1485900"/>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571472" y="571480"/>
            <a:ext cx="7851648" cy="914408"/>
          </a:xfrm>
        </p:spPr>
        <p:txBody>
          <a:bodyPr/>
          <a:lstStyle/>
          <a:p>
            <a:pPr algn="ctr" eaLnBrk="1" fontAlgn="auto" hangingPunct="1">
              <a:spcAft>
                <a:spcPts val="0"/>
              </a:spcAft>
              <a:defRPr/>
            </a:pPr>
            <a:r>
              <a:rPr lang="pl-PL" sz="4800" dirty="0" smtClean="0">
                <a:solidFill>
                  <a:schemeClr val="accent3">
                    <a:lumMod val="40000"/>
                    <a:lumOff val="60000"/>
                  </a:schemeClr>
                </a:solidFill>
                <a:latin typeface="+mn-lt"/>
              </a:rPr>
              <a:t>MS Windows 2003 Server</a:t>
            </a:r>
            <a:endParaRPr lang="pl-PL" sz="4800" dirty="0">
              <a:solidFill>
                <a:schemeClr val="accent3">
                  <a:lumMod val="40000"/>
                  <a:lumOff val="60000"/>
                </a:schemeClr>
              </a:solidFill>
              <a:latin typeface="+mn-lt"/>
            </a:endParaRPr>
          </a:p>
        </p:txBody>
      </p:sp>
      <p:sp>
        <p:nvSpPr>
          <p:cNvPr id="16389" name="pole tekstowe 5"/>
          <p:cNvSpPr txBox="1">
            <a:spLocks noChangeArrowheads="1"/>
          </p:cNvSpPr>
          <p:nvPr/>
        </p:nvSpPr>
        <p:spPr bwMode="auto">
          <a:xfrm>
            <a:off x="6858000" y="600075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
        <p:nvSpPr>
          <p:cNvPr id="16390" name="Podtytuł 2"/>
          <p:cNvSpPr>
            <a:spLocks noGrp="1"/>
          </p:cNvSpPr>
          <p:nvPr>
            <p:ph type="subTitle" idx="1"/>
          </p:nvPr>
        </p:nvSpPr>
        <p:spPr>
          <a:xfrm>
            <a:off x="214313" y="1428750"/>
            <a:ext cx="8643937" cy="5143500"/>
          </a:xfrm>
        </p:spPr>
        <p:txBody>
          <a:bodyPr/>
          <a:lstStyle/>
          <a:p>
            <a:pPr marR="0" algn="l" eaLnBrk="1" hangingPunct="1"/>
            <a:r>
              <a:rPr lang="pl-PL" sz="1800" b="1" smtClean="0"/>
              <a:t>Windows Server 2003</a:t>
            </a:r>
            <a:r>
              <a:rPr lang="pl-PL" sz="1800" smtClean="0"/>
              <a:t> – wersja systemu Windows, oparta na</a:t>
            </a:r>
          </a:p>
          <a:p>
            <a:pPr marR="0" algn="l" eaLnBrk="1" hangingPunct="1"/>
            <a:r>
              <a:rPr lang="pl-PL" sz="1800" smtClean="0"/>
              <a:t> edycji XP, przeznaczona do zastosowań serwerowych </a:t>
            </a:r>
          </a:p>
          <a:p>
            <a:pPr marR="0" algn="l" eaLnBrk="1" hangingPunct="1"/>
            <a:r>
              <a:rPr lang="pl-PL" sz="1800" smtClean="0"/>
              <a:t>(NT Server). System wydany został 24 kwietnia 2003, </a:t>
            </a:r>
          </a:p>
          <a:p>
            <a:pPr marR="0" algn="l" eaLnBrk="1" hangingPunct="1"/>
            <a:r>
              <a:rPr lang="pl-PL" sz="1800" smtClean="0"/>
              <a:t>a podstawowe wsparcie techniczne zakończyło się 13 lipca 2010.</a:t>
            </a:r>
          </a:p>
          <a:p>
            <a:pPr marR="0" algn="l" eaLnBrk="1" hangingPunct="1"/>
            <a:r>
              <a:rPr lang="pl-PL" sz="1800" smtClean="0"/>
              <a:t>Windows Server 2003 jest bezpośrednim następcą Windows 2000 Server. </a:t>
            </a:r>
          </a:p>
          <a:p>
            <a:pPr marR="0" algn="l" eaLnBrk="1" hangingPunct="1"/>
            <a:r>
              <a:rPr lang="pl-PL" sz="1800" smtClean="0"/>
              <a:t>W porównaniu do wersji 2000 wprowadzono lub poprawiono wiele funkcji sieciowych. Do najważniejszych należą między innymi IIS w wersji 6.0, poprawki w usłudze Active Directory, a także dodanie funkcji Kopii w tle. System nadal może współpracować z systemami plików FAT, FAT32 i NTFS. Wyposażono go w platformę .NET Framework(zobacz też: .NET) w wersji 1.1.</a:t>
            </a:r>
          </a:p>
          <a:p>
            <a:pPr marR="0" algn="l" eaLnBrk="1" hangingPunct="1"/>
            <a:r>
              <a:rPr lang="pl-PL" sz="1600" smtClean="0"/>
              <a:t>			System wyposażono w specjalną edycję przeglądarki Internet 				Explorer. Program jest też skonfigurowany w ten sposób, że 				praktycznie niemożliwe jest uruchamianie lub ściągnięcie plików 			lub rozszerzeń, które mogą zaszkodzić systemowi. Od grudnia 				2006 roku jest możliwość zaktualizowania do Internet Explorera 7.</a:t>
            </a:r>
          </a:p>
          <a:p>
            <a:pPr marR="0" algn="l" eaLnBrk="1" hangingPunct="1"/>
            <a:endParaRPr lang="pl-PL" sz="1800" smtClean="0"/>
          </a:p>
        </p:txBody>
      </p:sp>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wxpdefaultdesk"/>
          <p:cNvPicPr>
            <a:picLocks noChangeAspect="1" noChangeArrowheads="1"/>
          </p:cNvPicPr>
          <p:nvPr/>
        </p:nvPicPr>
        <p:blipFill>
          <a:blip r:embed="rId2"/>
          <a:srcRect/>
          <a:stretch>
            <a:fillRect/>
          </a:stretch>
        </p:blipFill>
        <p:spPr bwMode="auto">
          <a:xfrm>
            <a:off x="5286380" y="4071942"/>
            <a:ext cx="3500462" cy="2626012"/>
          </a:xfrm>
          <a:prstGeom prst="rect">
            <a:avLst/>
          </a:prstGeom>
          <a:noFill/>
          <a:effectLst>
            <a:glow rad="139700">
              <a:schemeClr val="accent3">
                <a:satMod val="175000"/>
                <a:alpha val="40000"/>
              </a:schemeClr>
            </a:glow>
          </a:effectLst>
        </p:spPr>
      </p:pic>
      <p:pic>
        <p:nvPicPr>
          <p:cNvPr id="7170" name="Picture 2" descr="K:\zuza11111\img_22491_windows_xp_logo.jpg"/>
          <p:cNvPicPr>
            <a:picLocks noChangeAspect="1" noChangeArrowheads="1"/>
          </p:cNvPicPr>
          <p:nvPr/>
        </p:nvPicPr>
        <p:blipFill>
          <a:blip r:embed="rId3"/>
          <a:srcRect/>
          <a:stretch>
            <a:fillRect/>
          </a:stretch>
        </p:blipFill>
        <p:spPr bwMode="auto">
          <a:xfrm>
            <a:off x="642910" y="785794"/>
            <a:ext cx="1785950" cy="1785950"/>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285720" y="428604"/>
            <a:ext cx="7851648" cy="1128722"/>
          </a:xfrm>
        </p:spPr>
        <p:txBody>
          <a:bodyPr/>
          <a:lstStyle/>
          <a:p>
            <a:pPr eaLnBrk="1" fontAlgn="auto" hangingPunct="1">
              <a:spcAft>
                <a:spcPts val="0"/>
              </a:spcAft>
              <a:defRPr/>
            </a:pPr>
            <a:r>
              <a:rPr lang="pl-PL" sz="4800" dirty="0" smtClean="0">
                <a:solidFill>
                  <a:schemeClr val="accent3">
                    <a:lumMod val="40000"/>
                    <a:lumOff val="60000"/>
                  </a:schemeClr>
                </a:solidFill>
                <a:latin typeface="+mn-lt"/>
              </a:rPr>
              <a:t>MS Windows XP</a:t>
            </a:r>
            <a:endParaRPr lang="pl-PL" sz="4800" dirty="0">
              <a:solidFill>
                <a:schemeClr val="accent3">
                  <a:lumMod val="40000"/>
                  <a:lumOff val="60000"/>
                </a:schemeClr>
              </a:solidFill>
              <a:latin typeface="+mn-lt"/>
            </a:endParaRPr>
          </a:p>
        </p:txBody>
      </p:sp>
      <p:sp>
        <p:nvSpPr>
          <p:cNvPr id="17413" name="Podtytuł 2"/>
          <p:cNvSpPr>
            <a:spLocks noGrp="1"/>
          </p:cNvSpPr>
          <p:nvPr>
            <p:ph type="subTitle" idx="1"/>
          </p:nvPr>
        </p:nvSpPr>
        <p:spPr>
          <a:xfrm>
            <a:off x="214313" y="1643063"/>
            <a:ext cx="8643937" cy="4929187"/>
          </a:xfrm>
        </p:spPr>
        <p:txBody>
          <a:bodyPr/>
          <a:lstStyle/>
          <a:p>
            <a:pPr marR="0" algn="l" eaLnBrk="1" hangingPunct="1"/>
            <a:r>
              <a:rPr lang="pl-PL" sz="1800" b="1" smtClean="0"/>
              <a:t>			Microsoft Windows XP</a:t>
            </a:r>
            <a:r>
              <a:rPr lang="pl-PL" sz="1800" smtClean="0"/>
              <a:t> jest następcą systemu Windows 			    2000 w przypadku zastosowań profesjonalnych oraz 				następca Windows Millennium w przypadku         					zastosowań domowych. </a:t>
            </a:r>
          </a:p>
          <a:p>
            <a:pPr marR="0" algn="l" eaLnBrk="1" hangingPunct="1"/>
            <a:r>
              <a:rPr lang="pl-PL" sz="1800" smtClean="0"/>
              <a:t/>
            </a:r>
            <a:br>
              <a:rPr lang="pl-PL" sz="1800" smtClean="0"/>
            </a:br>
            <a:r>
              <a:rPr lang="pl-PL" sz="1800" smtClean="0"/>
              <a:t>System Windows XP jest zbudowany na udoskonalonym mechanizmie Windows 2000, charakteryzuje się zmienionym wyglądem i rozszerza możliwości związane z zastosowaniami komputerów osobistych, głównie poprzez rozbudowę elementów obsługi nowych urządzeń. </a:t>
            </a:r>
          </a:p>
          <a:p>
            <a:pPr marR="0" algn="l" eaLnBrk="1" hangingPunct="1"/>
            <a:endParaRPr lang="pl-PL" sz="1800" smtClean="0"/>
          </a:p>
          <a:p>
            <a:pPr marR="0" algn="l" eaLnBrk="1" hangingPunct="1"/>
            <a:r>
              <a:rPr lang="pl-PL" sz="1800" smtClean="0"/>
              <a:t>Windows XP jest systemem Microsoft </a:t>
            </a:r>
          </a:p>
          <a:p>
            <a:pPr marR="0" algn="l" eaLnBrk="1" hangingPunct="1"/>
            <a:r>
              <a:rPr lang="pl-PL" sz="1800" smtClean="0"/>
              <a:t>którzy może pracować w trybie 64-bitowym</a:t>
            </a:r>
          </a:p>
          <a:p>
            <a:pPr marR="0" algn="l" eaLnBrk="1" hangingPunct="1"/>
            <a:endParaRPr lang="pl-PL" sz="1800" smtClean="0"/>
          </a:p>
          <a:p>
            <a:pPr marR="0" algn="l" eaLnBrk="1" hangingPunct="1"/>
            <a:r>
              <a:rPr lang="pl-PL" sz="1400" b="1" smtClean="0"/>
              <a:t>		Widok pulpitu systemu Windows XP,                                                                                                  		stosunkowo duże zmiany graficzne                                                                                                      		w nowym interfejsie, możliwość                                                                                                         		wyboru motywu graficznego</a:t>
            </a:r>
          </a:p>
          <a:p>
            <a:pPr marR="0" algn="l" eaLnBrk="1" hangingPunct="1"/>
            <a:endParaRPr lang="pl-PL" sz="1800" smtClean="0"/>
          </a:p>
          <a:p>
            <a:pPr marR="0" algn="l" eaLnBrk="1" hangingPunct="1"/>
            <a:endParaRPr lang="pl-PL" sz="1800" smtClean="0"/>
          </a:p>
          <a:p>
            <a:pPr marR="0" algn="l" eaLnBrk="1" hangingPunct="1"/>
            <a:endParaRPr lang="pl-PL" sz="1800" smtClean="0"/>
          </a:p>
        </p:txBody>
      </p:sp>
      <p:sp>
        <p:nvSpPr>
          <p:cNvPr id="17414" name="pole tekstowe 5"/>
          <p:cNvSpPr txBox="1">
            <a:spLocks noChangeArrowheads="1"/>
          </p:cNvSpPr>
          <p:nvPr/>
        </p:nvSpPr>
        <p:spPr bwMode="auto">
          <a:xfrm>
            <a:off x="214313"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ghhhh\vi.jpg"/>
          <p:cNvPicPr>
            <a:picLocks noChangeAspect="1" noChangeArrowheads="1"/>
          </p:cNvPicPr>
          <p:nvPr/>
        </p:nvPicPr>
        <p:blipFill>
          <a:blip r:embed="rId2"/>
          <a:srcRect/>
          <a:stretch>
            <a:fillRect/>
          </a:stretch>
        </p:blipFill>
        <p:spPr bwMode="auto">
          <a:xfrm>
            <a:off x="214282" y="3929066"/>
            <a:ext cx="3482573" cy="2786058"/>
          </a:xfrm>
          <a:prstGeom prst="rect">
            <a:avLst/>
          </a:prstGeom>
          <a:noFill/>
          <a:effectLst>
            <a:glow rad="139700">
              <a:schemeClr val="accent3">
                <a:satMod val="175000"/>
                <a:alpha val="40000"/>
              </a:schemeClr>
            </a:glow>
          </a:effectLst>
        </p:spPr>
      </p:pic>
      <p:pic>
        <p:nvPicPr>
          <p:cNvPr id="3075" name="Picture 3" descr="K:\zuza11111\windows-vista-logo-1.jpg"/>
          <p:cNvPicPr>
            <a:picLocks noChangeAspect="1" noChangeArrowheads="1"/>
          </p:cNvPicPr>
          <p:nvPr/>
        </p:nvPicPr>
        <p:blipFill>
          <a:blip r:embed="rId3"/>
          <a:srcRect/>
          <a:stretch>
            <a:fillRect/>
          </a:stretch>
        </p:blipFill>
        <p:spPr bwMode="auto">
          <a:xfrm>
            <a:off x="6143636" y="857232"/>
            <a:ext cx="2571768" cy="1881626"/>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571472" y="500042"/>
            <a:ext cx="7851648" cy="1057284"/>
          </a:xfrm>
        </p:spPr>
        <p:txBody>
          <a:bodyPr/>
          <a:lstStyle/>
          <a:p>
            <a:pPr algn="l" eaLnBrk="1" fontAlgn="auto" hangingPunct="1">
              <a:spcAft>
                <a:spcPts val="0"/>
              </a:spcAft>
              <a:defRPr/>
            </a:pPr>
            <a:r>
              <a:rPr lang="pl-PL" sz="4800" dirty="0" smtClean="0">
                <a:solidFill>
                  <a:schemeClr val="accent3">
                    <a:lumMod val="20000"/>
                    <a:lumOff val="80000"/>
                  </a:schemeClr>
                </a:solidFill>
                <a:latin typeface="+mn-lt"/>
              </a:rPr>
              <a:t>MS Windows Vista</a:t>
            </a:r>
            <a:endParaRPr lang="pl-PL" sz="4800" dirty="0">
              <a:solidFill>
                <a:schemeClr val="accent3">
                  <a:lumMod val="20000"/>
                  <a:lumOff val="80000"/>
                </a:schemeClr>
              </a:solidFill>
              <a:latin typeface="+mn-lt"/>
            </a:endParaRPr>
          </a:p>
        </p:txBody>
      </p:sp>
      <p:sp>
        <p:nvSpPr>
          <p:cNvPr id="18437" name="Podtytuł 2"/>
          <p:cNvSpPr>
            <a:spLocks noGrp="1"/>
          </p:cNvSpPr>
          <p:nvPr>
            <p:ph type="subTitle" idx="1"/>
          </p:nvPr>
        </p:nvSpPr>
        <p:spPr>
          <a:xfrm>
            <a:off x="214313" y="1571625"/>
            <a:ext cx="8501062" cy="5143500"/>
          </a:xfrm>
        </p:spPr>
        <p:txBody>
          <a:bodyPr/>
          <a:lstStyle/>
          <a:p>
            <a:pPr marR="0" algn="l" eaLnBrk="1" hangingPunct="1"/>
            <a:r>
              <a:rPr lang="pl-PL" sz="1800" smtClean="0"/>
              <a:t>Następca systemu Windows XP. </a:t>
            </a:r>
          </a:p>
          <a:p>
            <a:pPr marR="0" algn="l" eaLnBrk="1" hangingPunct="1"/>
            <a:r>
              <a:rPr lang="pl-PL" sz="1800" smtClean="0"/>
              <a:t>Hasło reklamowe systemu </a:t>
            </a:r>
          </a:p>
          <a:p>
            <a:pPr marR="0" algn="l" eaLnBrk="1" hangingPunct="1"/>
            <a:r>
              <a:rPr lang="pl-PL" sz="1800" smtClean="0"/>
              <a:t>to </a:t>
            </a:r>
            <a:r>
              <a:rPr lang="pl-PL" sz="1800" i="1" smtClean="0"/>
              <a:t>Clear, Confident, Connected</a:t>
            </a:r>
            <a:r>
              <a:rPr lang="pl-PL" sz="1800" smtClean="0"/>
              <a:t>, </a:t>
            </a:r>
          </a:p>
          <a:p>
            <a:pPr marR="0" algn="l" eaLnBrk="1" hangingPunct="1"/>
            <a:r>
              <a:rPr lang="pl-PL" sz="1800" smtClean="0"/>
              <a:t>czyli </a:t>
            </a:r>
            <a:r>
              <a:rPr lang="pl-PL" sz="1800" i="1" smtClean="0"/>
              <a:t>Przejrzysty, Pewny, Połączony</a:t>
            </a:r>
            <a:r>
              <a:rPr lang="pl-PL" sz="1800" smtClean="0"/>
              <a:t>. </a:t>
            </a:r>
          </a:p>
          <a:p>
            <a:pPr marR="0" algn="l" eaLnBrk="1" hangingPunct="1"/>
            <a:endParaRPr lang="pl-PL" sz="1800" smtClean="0"/>
          </a:p>
          <a:p>
            <a:pPr marR="0" algn="l" eaLnBrk="1" hangingPunct="1"/>
            <a:r>
              <a:rPr lang="pl-PL" sz="1800" smtClean="0"/>
              <a:t>Dla użytkowników licencji grupowych system Windows Vista był dostępny już od 30 listopada 2006, w wersji pudełkowej oraz preinstalowany w nowych komputerach jest 				dostępny od 30 stycznia 2007 w Polsce i 29 					stycznia na świecie.</a:t>
            </a:r>
          </a:p>
          <a:p>
            <a:pPr marR="0" algn="l" eaLnBrk="1" hangingPunct="1"/>
            <a:endParaRPr lang="pl-PL" sz="1800" smtClean="0"/>
          </a:p>
          <a:p>
            <a:pPr marR="0" algn="l" eaLnBrk="1" hangingPunct="1"/>
            <a:r>
              <a:rPr lang="pl-PL" sz="1800" smtClean="0"/>
              <a:t>					   </a:t>
            </a:r>
            <a:r>
              <a:rPr lang="pl-PL" sz="1800" b="1" smtClean="0">
                <a:hlinkClick r:id="rId4" action="ppaction://hlinksldjump"/>
              </a:rPr>
              <a:t>Najważniejsze zmiany</a:t>
            </a:r>
            <a:endParaRPr lang="pl-PL" sz="1800" b="1" smtClean="0"/>
          </a:p>
          <a:p>
            <a:pPr marR="0" algn="l" eaLnBrk="1" hangingPunct="1"/>
            <a:endParaRPr lang="pl-PL" sz="1800" smtClean="0"/>
          </a:p>
          <a:p>
            <a:pPr marR="0" algn="l" eaLnBrk="1" hangingPunct="1"/>
            <a:r>
              <a:rPr lang="pl-PL" sz="1800" b="1" smtClean="0"/>
              <a:t>				                   </a:t>
            </a:r>
            <a:r>
              <a:rPr lang="pl-PL" sz="1800" b="1" smtClean="0">
                <a:hlinkClick r:id="rId5" action="ppaction://hlinksldjump"/>
              </a:rPr>
              <a:t>Zalety -  Windows Vista </a:t>
            </a:r>
            <a:endParaRPr lang="pl-PL" sz="1800" b="1" smtClean="0"/>
          </a:p>
          <a:p>
            <a:pPr marR="0" algn="l" eaLnBrk="1" hangingPunct="1"/>
            <a:endParaRPr lang="pl-PL" sz="1800" b="1" smtClean="0"/>
          </a:p>
          <a:p>
            <a:pPr marR="0" algn="l" eaLnBrk="1" hangingPunct="1"/>
            <a:r>
              <a:rPr lang="pl-PL" sz="1800" b="1" smtClean="0"/>
              <a:t>					  </a:t>
            </a:r>
            <a:r>
              <a:rPr lang="pl-PL" sz="1800" b="1" smtClean="0">
                <a:hlinkClick r:id="rId6" action="ppaction://hlinksldjump"/>
              </a:rPr>
              <a:t>Wady  -  Windows Vista</a:t>
            </a:r>
            <a:endParaRPr lang="pl-PL" sz="1800" smtClean="0"/>
          </a:p>
          <a:p>
            <a:pPr marR="0" algn="l" eaLnBrk="1" hangingPunct="1"/>
            <a:endParaRPr lang="pl-PL" sz="1800" smtClean="0"/>
          </a:p>
          <a:p>
            <a:pPr marR="0" algn="l" eaLnBrk="1" hangingPunct="1"/>
            <a:endParaRPr lang="pl-PL" sz="1800" smtClean="0"/>
          </a:p>
        </p:txBody>
      </p:sp>
      <p:sp>
        <p:nvSpPr>
          <p:cNvPr id="18438" name="pole tekstowe 6"/>
          <p:cNvSpPr txBox="1">
            <a:spLocks noChangeArrowheads="1"/>
          </p:cNvSpPr>
          <p:nvPr/>
        </p:nvSpPr>
        <p:spPr bwMode="auto">
          <a:xfrm>
            <a:off x="7715250" y="621506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7"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odtytuł 2"/>
          <p:cNvSpPr>
            <a:spLocks noGrp="1"/>
          </p:cNvSpPr>
          <p:nvPr>
            <p:ph type="subTitle" idx="1"/>
          </p:nvPr>
        </p:nvSpPr>
        <p:spPr>
          <a:xfrm>
            <a:off x="285750" y="642938"/>
            <a:ext cx="8501063" cy="5857875"/>
          </a:xfrm>
        </p:spPr>
        <p:txBody>
          <a:bodyPr/>
          <a:lstStyle/>
          <a:p>
            <a:pPr marR="0" algn="ctr" eaLnBrk="1" hangingPunct="1">
              <a:lnSpc>
                <a:spcPct val="80000"/>
              </a:lnSpc>
            </a:pPr>
            <a:r>
              <a:rPr lang="pl-PL" sz="1600" smtClean="0"/>
              <a:t>Większość udoskonaleń i poprawek pojawiła się przed wydaniem SP1 w postaci pojedynczych aktualizacji możliwych do zdobycia poprzez system Windows Update.</a:t>
            </a:r>
          </a:p>
          <a:p>
            <a:pPr marR="0" algn="ctr" eaLnBrk="1" hangingPunct="1">
              <a:lnSpc>
                <a:spcPct val="80000"/>
              </a:lnSpc>
            </a:pPr>
            <a:endParaRPr lang="pl-PL" sz="1600" smtClean="0"/>
          </a:p>
          <a:p>
            <a:pPr marR="0" algn="l" eaLnBrk="1" hangingPunct="1">
              <a:lnSpc>
                <a:spcPct val="80000"/>
              </a:lnSpc>
              <a:buFont typeface="Wingdings" pitchFamily="2" charset="2"/>
              <a:buChar char="Ø"/>
            </a:pPr>
            <a:r>
              <a:rPr lang="pl-PL" sz="1600" smtClean="0"/>
              <a:t>Usunięcie problemu ze stabilnością pracy USB.</a:t>
            </a:r>
          </a:p>
          <a:p>
            <a:pPr marR="0" algn="l" eaLnBrk="1" hangingPunct="1">
              <a:lnSpc>
                <a:spcPct val="80000"/>
              </a:lnSpc>
              <a:buFont typeface="Wingdings" pitchFamily="2" charset="2"/>
              <a:buChar char="Ø"/>
            </a:pPr>
            <a:r>
              <a:rPr lang="pl-PL" sz="1600" smtClean="0"/>
              <a:t>Wyeliminowanie błędu z oglądaniem telewizji w Windows Media Center.</a:t>
            </a:r>
          </a:p>
          <a:p>
            <a:pPr marR="0" algn="l" eaLnBrk="1" hangingPunct="1">
              <a:lnSpc>
                <a:spcPct val="80000"/>
              </a:lnSpc>
              <a:buFont typeface="Wingdings" pitchFamily="2" charset="2"/>
              <a:buChar char="Ø"/>
            </a:pPr>
            <a:r>
              <a:rPr lang="pl-PL" sz="1600" smtClean="0"/>
              <a:t>Zdjęcie ograniczenia do 4 liczby sieci widocznych w menu "Połączenia sieci bezprzewodowej" w przypadku korzystania z adaptera USB WiFi.</a:t>
            </a:r>
          </a:p>
          <a:p>
            <a:pPr marR="0" algn="l" eaLnBrk="1" hangingPunct="1">
              <a:lnSpc>
                <a:spcPct val="80000"/>
              </a:lnSpc>
              <a:buFont typeface="Wingdings" pitchFamily="2" charset="2"/>
              <a:buChar char="Ø"/>
            </a:pPr>
            <a:r>
              <a:rPr lang="pl-PL" sz="1600" smtClean="0"/>
              <a:t>Usunięcie przypadków spowolnienia pracy komputera w przypadku korzystania w IE7 z filtra antyphishingowego.</a:t>
            </a:r>
          </a:p>
          <a:p>
            <a:pPr marR="0" algn="l" eaLnBrk="1" hangingPunct="1">
              <a:lnSpc>
                <a:spcPct val="80000"/>
              </a:lnSpc>
              <a:buFont typeface="Wingdings" pitchFamily="2" charset="2"/>
              <a:buChar char="Ø"/>
            </a:pPr>
            <a:r>
              <a:rPr lang="pl-PL" sz="1600" smtClean="0"/>
              <a:t>Rozwiązanie problemu ze wznowieniem pracy po hibernacji systemu.</a:t>
            </a:r>
          </a:p>
          <a:p>
            <a:pPr marR="0" algn="l" eaLnBrk="1" hangingPunct="1">
              <a:lnSpc>
                <a:spcPct val="80000"/>
              </a:lnSpc>
              <a:buFont typeface="Wingdings" pitchFamily="2" charset="2"/>
              <a:buChar char="Ø"/>
            </a:pPr>
            <a:r>
              <a:rPr lang="pl-PL" sz="1600" smtClean="0"/>
              <a:t>Usunięcie błędu z widocznością dysków optycznych SATA w systemie.</a:t>
            </a:r>
          </a:p>
          <a:p>
            <a:pPr marR="0" algn="l" eaLnBrk="1" hangingPunct="1">
              <a:lnSpc>
                <a:spcPct val="80000"/>
              </a:lnSpc>
              <a:buFont typeface="Wingdings" pitchFamily="2" charset="2"/>
              <a:buChar char="Ø"/>
            </a:pPr>
            <a:r>
              <a:rPr lang="pl-PL" sz="1600" smtClean="0"/>
              <a:t>Usunięcie luki, powodującej znaczne wydłużenie czasu uruchamiania systemu Windows Vista na komputerach IBM i Lenovo.</a:t>
            </a:r>
          </a:p>
          <a:p>
            <a:pPr marR="0" algn="l" eaLnBrk="1" hangingPunct="1">
              <a:lnSpc>
                <a:spcPct val="80000"/>
              </a:lnSpc>
              <a:buFont typeface="Wingdings" pitchFamily="2" charset="2"/>
              <a:buChar char="Ø"/>
            </a:pPr>
            <a:r>
              <a:rPr lang="pl-PL" sz="1600" smtClean="0"/>
              <a:t>Rozwiązanie problemu z obsługą kart PCI ExpressCard.</a:t>
            </a:r>
          </a:p>
          <a:p>
            <a:pPr marR="0" algn="l" eaLnBrk="1" hangingPunct="1">
              <a:lnSpc>
                <a:spcPct val="80000"/>
              </a:lnSpc>
              <a:buFont typeface="Wingdings" pitchFamily="2" charset="2"/>
              <a:buChar char="Ø"/>
            </a:pPr>
            <a:r>
              <a:rPr lang="pl-PL" sz="1600" smtClean="0"/>
              <a:t>Wyeliminowanie sytuacji, kiedy urządzenia </a:t>
            </a:r>
            <a:r>
              <a:rPr lang="pl-PL" sz="1600" smtClean="0">
                <a:hlinkClick r:id="rId2" tooltip="Bluetooth"/>
              </a:rPr>
              <a:t>Bluetooth</a:t>
            </a:r>
            <a:r>
              <a:rPr lang="pl-PL" sz="1600" smtClean="0"/>
              <a:t> nie działają poprawnie po przywróceniu systemu ze stanu uśpienia.</a:t>
            </a:r>
          </a:p>
          <a:p>
            <a:pPr marR="0" algn="l" eaLnBrk="1" hangingPunct="1">
              <a:lnSpc>
                <a:spcPct val="80000"/>
              </a:lnSpc>
              <a:buFont typeface="Wingdings" pitchFamily="2" charset="2"/>
              <a:buChar char="Ø"/>
            </a:pPr>
            <a:r>
              <a:rPr lang="pl-PL" sz="1600" smtClean="0"/>
              <a:t>Usunięcie wady w wersjach 32-bitowych, polegającej na błędnym wykrywaniu pamięci RAM, jeśli jej liczba przekraczała 2 GB</a:t>
            </a:r>
          </a:p>
          <a:p>
            <a:pPr marR="0" algn="l" eaLnBrk="1" hangingPunct="1">
              <a:lnSpc>
                <a:spcPct val="80000"/>
              </a:lnSpc>
              <a:buFont typeface="Wingdings" pitchFamily="2" charset="2"/>
              <a:buChar char="Ø"/>
            </a:pPr>
            <a:r>
              <a:rPr lang="pl-PL" sz="1600" smtClean="0"/>
              <a:t>Rozwiązanie problemu ze współpracą urządzeń firmy Sony.</a:t>
            </a:r>
          </a:p>
          <a:p>
            <a:pPr marR="0" algn="l" eaLnBrk="1" hangingPunct="1">
              <a:lnSpc>
                <a:spcPct val="80000"/>
              </a:lnSpc>
              <a:buFont typeface="Wingdings" pitchFamily="2" charset="2"/>
              <a:buChar char="Ø"/>
            </a:pPr>
            <a:r>
              <a:rPr lang="pl-PL" sz="1600" smtClean="0"/>
              <a:t>Koniec z nadmierną "prądożernością" niektórych komputerów przenośnych z Vistą.</a:t>
            </a:r>
          </a:p>
          <a:p>
            <a:pPr marR="0" algn="l" eaLnBrk="1" hangingPunct="1">
              <a:lnSpc>
                <a:spcPct val="80000"/>
              </a:lnSpc>
              <a:buFont typeface="Wingdings" pitchFamily="2" charset="2"/>
              <a:buChar char="Ø"/>
            </a:pPr>
            <a:r>
              <a:rPr lang="pl-PL" sz="1600" smtClean="0"/>
              <a:t>Usunięcie problemu z odtwarzaniem plików .mov;</a:t>
            </a:r>
          </a:p>
          <a:p>
            <a:pPr marR="0" algn="l" eaLnBrk="1" hangingPunct="1">
              <a:lnSpc>
                <a:spcPct val="80000"/>
              </a:lnSpc>
              <a:buFont typeface="Wingdings" pitchFamily="2" charset="2"/>
              <a:buChar char="Ø"/>
            </a:pPr>
            <a:r>
              <a:rPr lang="pl-PL" sz="1600" smtClean="0"/>
              <a:t>Zapobieganie wycieku pamięci w odtwarzaczu Windows Media Player.</a:t>
            </a:r>
          </a:p>
          <a:p>
            <a:pPr marR="0" algn="l" eaLnBrk="1" hangingPunct="1">
              <a:lnSpc>
                <a:spcPct val="80000"/>
              </a:lnSpc>
              <a:buFont typeface="Wingdings" pitchFamily="2" charset="2"/>
              <a:buChar char="Ø"/>
            </a:pPr>
            <a:r>
              <a:rPr lang="pl-PL" sz="1600" smtClean="0"/>
              <a:t>Udoskonalenie paska bocznego systemu Windows (Windows Sidebar).</a:t>
            </a:r>
          </a:p>
          <a:p>
            <a:pPr marR="0" algn="l" eaLnBrk="1" hangingPunct="1">
              <a:lnSpc>
                <a:spcPct val="80000"/>
              </a:lnSpc>
              <a:buFont typeface="Wingdings" pitchFamily="2" charset="2"/>
              <a:buChar char="Ø"/>
            </a:pPr>
            <a:r>
              <a:rPr lang="pl-PL" sz="1600" smtClean="0"/>
              <a:t>Udoskonalenie systemu rozpoznawania mowy (tylko dla wersji językowych angielskiej, niemieckiej, francuskiej, hiszpańskiej i japońskiej).</a:t>
            </a:r>
          </a:p>
          <a:p>
            <a:pPr marR="0" algn="l" eaLnBrk="1" hangingPunct="1">
              <a:lnSpc>
                <a:spcPct val="80000"/>
              </a:lnSpc>
              <a:buFont typeface="Wingdings" pitchFamily="2" charset="2"/>
              <a:buChar char="Ø"/>
            </a:pPr>
            <a:endParaRPr lang="pl-PL" sz="1600" smtClean="0"/>
          </a:p>
        </p:txBody>
      </p:sp>
      <p:sp>
        <p:nvSpPr>
          <p:cNvPr id="19459" name="pole tekstowe 3"/>
          <p:cNvSpPr txBox="1">
            <a:spLocks noChangeArrowheads="1"/>
          </p:cNvSpPr>
          <p:nvPr/>
        </p:nvSpPr>
        <p:spPr bwMode="auto">
          <a:xfrm>
            <a:off x="7929563" y="6286500"/>
            <a:ext cx="1000125" cy="369888"/>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wstecz</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odtytuł 2"/>
          <p:cNvSpPr>
            <a:spLocks noGrp="1"/>
          </p:cNvSpPr>
          <p:nvPr>
            <p:ph type="subTitle" idx="1"/>
          </p:nvPr>
        </p:nvSpPr>
        <p:spPr>
          <a:xfrm>
            <a:off x="214313" y="785813"/>
            <a:ext cx="8643937" cy="5786437"/>
          </a:xfrm>
        </p:spPr>
        <p:txBody>
          <a:bodyPr/>
          <a:lstStyle/>
          <a:p>
            <a:pPr marR="0" algn="l" eaLnBrk="1" hangingPunct="1">
              <a:lnSpc>
                <a:spcPct val="80000"/>
              </a:lnSpc>
              <a:buFont typeface="Wingdings" pitchFamily="2" charset="2"/>
              <a:buChar char="q"/>
            </a:pPr>
            <a:r>
              <a:rPr lang="pl-PL" sz="1700" smtClean="0"/>
              <a:t>Dzięki nowej technologii ładowania i zamykania systemu, system wraca ze stanu wstrzymania w nie więcej niż 2 sekundy, a ładowanie się systemu trwa krócej niż w Windows XP.</a:t>
            </a:r>
          </a:p>
          <a:p>
            <a:pPr marR="0" algn="l" eaLnBrk="1" hangingPunct="1">
              <a:lnSpc>
                <a:spcPct val="80000"/>
              </a:lnSpc>
              <a:buFont typeface="Wingdings" pitchFamily="2" charset="2"/>
              <a:buChar char="q"/>
            </a:pPr>
            <a:endParaRPr lang="pl-PL" sz="1700" smtClean="0"/>
          </a:p>
          <a:p>
            <a:pPr marR="0" algn="l" eaLnBrk="1" hangingPunct="1">
              <a:lnSpc>
                <a:spcPct val="80000"/>
              </a:lnSpc>
              <a:buFont typeface="Wingdings" pitchFamily="2" charset="2"/>
              <a:buChar char="q"/>
            </a:pPr>
            <a:r>
              <a:rPr lang="pl-PL" sz="1700" smtClean="0"/>
              <a:t>- Aplikacje ładują pliki 15% szybciej niż w Windows XP.</a:t>
            </a:r>
          </a:p>
          <a:p>
            <a:pPr marR="0" algn="l" eaLnBrk="1" hangingPunct="1">
              <a:lnSpc>
                <a:spcPct val="80000"/>
              </a:lnSpc>
              <a:buFont typeface="Wingdings" pitchFamily="2" charset="2"/>
              <a:buChar char="q"/>
            </a:pPr>
            <a:r>
              <a:rPr lang="pl-PL" sz="1700" smtClean="0"/>
              <a:t>Dzięki funkcji ReadyBoost możemy użyć pendrive w celu polepszenia wydajności komputera.</a:t>
            </a:r>
          </a:p>
          <a:p>
            <a:pPr marR="0" algn="l" eaLnBrk="1" hangingPunct="1">
              <a:lnSpc>
                <a:spcPct val="80000"/>
              </a:lnSpc>
              <a:buFont typeface="Wingdings" pitchFamily="2" charset="2"/>
              <a:buChar char="q"/>
            </a:pPr>
            <a:endParaRPr lang="pl-PL" sz="1700" smtClean="0"/>
          </a:p>
          <a:p>
            <a:pPr marR="0" algn="l" eaLnBrk="1" hangingPunct="1">
              <a:lnSpc>
                <a:spcPct val="80000"/>
              </a:lnSpc>
              <a:buFont typeface="Wingdings" pitchFamily="2" charset="2"/>
              <a:buChar char="q"/>
            </a:pPr>
            <a:r>
              <a:rPr lang="pl-PL" sz="1700" smtClean="0"/>
              <a:t>Nowy instalator, który umożliwia zainstalowanie systemu w około 15 minut (Windows XP instalował się 20-45 min).</a:t>
            </a:r>
          </a:p>
          <a:p>
            <a:pPr marR="0" algn="l" eaLnBrk="1" hangingPunct="1">
              <a:lnSpc>
                <a:spcPct val="80000"/>
              </a:lnSpc>
              <a:buFont typeface="Wingdings" pitchFamily="2" charset="2"/>
              <a:buChar char="q"/>
            </a:pPr>
            <a:endParaRPr lang="pl-PL" sz="1700" smtClean="0"/>
          </a:p>
          <a:p>
            <a:pPr marR="0" algn="l" eaLnBrk="1" hangingPunct="1">
              <a:lnSpc>
                <a:spcPct val="80000"/>
              </a:lnSpc>
              <a:buFont typeface="Wingdings" pitchFamily="2" charset="2"/>
              <a:buChar char="q"/>
            </a:pPr>
            <a:r>
              <a:rPr lang="pl-PL" sz="1700" smtClean="0"/>
              <a:t>Wprowadzone nowe zabezpieczenia ochrony treści opierają się na mechanizmach uruchamianych podczas bezczynności systemu. W efekcie nie kolidują one z pracą użytkownika, jednak powodują większe zużycie procesora, nawet kiedy system jest bezczynny.</a:t>
            </a:r>
          </a:p>
          <a:p>
            <a:pPr marR="0" algn="l" eaLnBrk="1" hangingPunct="1">
              <a:lnSpc>
                <a:spcPct val="80000"/>
              </a:lnSpc>
              <a:buFont typeface="Wingdings" pitchFamily="2" charset="2"/>
              <a:buChar char="q"/>
            </a:pPr>
            <a:endParaRPr lang="pl-PL" sz="1700" smtClean="0"/>
          </a:p>
          <a:p>
            <a:pPr marR="0" algn="l" eaLnBrk="1" hangingPunct="1">
              <a:lnSpc>
                <a:spcPct val="80000"/>
              </a:lnSpc>
              <a:buFont typeface="Wingdings" pitchFamily="2" charset="2"/>
              <a:buChar char="q"/>
            </a:pPr>
            <a:r>
              <a:rPr lang="pl-PL" sz="1700" smtClean="0"/>
              <a:t>Narzędzie tworzenia obrazów instalacyjnych i dysków twardych – ImageX i format ich zapisu Windows Imaging Format (WIM)</a:t>
            </a:r>
          </a:p>
          <a:p>
            <a:pPr marR="0" algn="l" eaLnBrk="1" hangingPunct="1">
              <a:lnSpc>
                <a:spcPct val="80000"/>
              </a:lnSpc>
              <a:buFont typeface="Wingdings" pitchFamily="2" charset="2"/>
              <a:buChar char="q"/>
            </a:pPr>
            <a:endParaRPr lang="pl-PL" sz="1700" smtClean="0"/>
          </a:p>
          <a:p>
            <a:pPr marR="0" algn="l" eaLnBrk="1" hangingPunct="1">
              <a:lnSpc>
                <a:spcPct val="80000"/>
              </a:lnSpc>
              <a:buFont typeface="Wingdings" pitchFamily="2" charset="2"/>
              <a:buChar char="q"/>
            </a:pPr>
            <a:r>
              <a:rPr lang="pl-PL" sz="1700" smtClean="0"/>
              <a:t>- Zmodyfikowana funkcja Przywracania systemu, w której tworzonych jest mniej koniecznych punktów przywracania, co jest równoznaczne z oszczędnością miejsca na dysku.</a:t>
            </a:r>
          </a:p>
          <a:p>
            <a:pPr marR="0" algn="l" eaLnBrk="1" hangingPunct="1">
              <a:lnSpc>
                <a:spcPct val="80000"/>
              </a:lnSpc>
              <a:buFont typeface="Wingdings" pitchFamily="2" charset="2"/>
              <a:buChar char="q"/>
            </a:pPr>
            <a:endParaRPr lang="pl-PL" sz="1700" smtClean="0"/>
          </a:p>
        </p:txBody>
      </p:sp>
      <p:sp>
        <p:nvSpPr>
          <p:cNvPr id="20483" name="pole tekstowe 3"/>
          <p:cNvSpPr txBox="1">
            <a:spLocks noChangeArrowheads="1"/>
          </p:cNvSpPr>
          <p:nvPr/>
        </p:nvSpPr>
        <p:spPr bwMode="auto">
          <a:xfrm>
            <a:off x="7643813" y="6286500"/>
            <a:ext cx="1285875" cy="369888"/>
          </a:xfrm>
          <a:prstGeom prst="rect">
            <a:avLst/>
          </a:prstGeom>
          <a:noFill/>
          <a:ln w="9525">
            <a:noFill/>
            <a:miter lim="800000"/>
            <a:headEnd/>
            <a:tailEnd/>
          </a:ln>
        </p:spPr>
        <p:txBody>
          <a:bodyPr>
            <a:spAutoFit/>
          </a:bodyPr>
          <a:lstStyle/>
          <a:p>
            <a:r>
              <a:rPr lang="pl-PL">
                <a:latin typeface="Constantia" pitchFamily="18" charset="0"/>
                <a:hlinkClick r:id="rId2"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odtytuł 2"/>
          <p:cNvSpPr>
            <a:spLocks noGrp="1"/>
          </p:cNvSpPr>
          <p:nvPr>
            <p:ph type="subTitle" idx="1"/>
          </p:nvPr>
        </p:nvSpPr>
        <p:spPr>
          <a:xfrm>
            <a:off x="214313" y="571500"/>
            <a:ext cx="8643937" cy="6286500"/>
          </a:xfrm>
        </p:spPr>
        <p:txBody>
          <a:bodyPr/>
          <a:lstStyle/>
          <a:p>
            <a:pPr marR="0" algn="l" eaLnBrk="1" hangingPunct="1">
              <a:lnSpc>
                <a:spcPct val="80000"/>
              </a:lnSpc>
              <a:buFont typeface="Wingdings" pitchFamily="2" charset="2"/>
              <a:buChar char="q"/>
            </a:pPr>
            <a:r>
              <a:rPr lang="pl-PL" sz="1600" smtClean="0"/>
              <a:t>Usprawniona wyszukiwarka plików; potrafi wyszukiwać wszelkie pliki użytkownika według nazwy, rozszerzenia a także słów kluczowych podanych przez użytkownika. Możliwe jest także wyszukiwanie z użyciem języka naturalnego. Praktycznie każda aplikacja w systemie zawiera pole do wyszukiwania plików. Funkcja ta jest odpowiedzią na Spotlight firmy Apple.</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Zostało ułatwione przenoszenie danych między komputerem a urządzeniami przenośnymi.</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Usprawnione zostało przenoszenie plików i ustawień użytkownika pomiędzy komputerami.</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Nowa wersja przeglądarki Internet Explorer 7 (przeznaczona do Windows Vista wersja wykorzystująca mechanizmy niedostępne dotąd w systemach Windows, takie jak na przykład Mandatory Integrity Levels). Procesy przeglądarki odseparowane są od pozostałej części systemu, przez co znacząco zwiększa się poziom bezpieczeństwa w stosunku do poprzedniej wersji IE. Z punktu widzenia zwykłego użytkownika, Internet Explorer 7 oferuje funkcjonalność podobną do funkcjonalności innych nowoczesnych i bezpiecznych przeglądarek (takich jak Mozilla Firefox czy Opera), z czego najbardziej zauważalną jest przeglądanie w kartach.</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 Nowy klient poczty Windows Mail – następca Microsoft Outlook Express. </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 Nowy mechanizm logowania błędów, znany pod nazwą kodową Crimson. Jego zadaniem jest monitorowanie, zarządzanie i raportowanie kondycji systemu.</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Nowy format dokumentów XPS, bazujący na XML-u (alternatywa dla PDF).</a:t>
            </a:r>
          </a:p>
          <a:p>
            <a:pPr marR="0" algn="l" eaLnBrk="1" hangingPunct="1">
              <a:lnSpc>
                <a:spcPct val="80000"/>
              </a:lnSpc>
              <a:buFont typeface="Wingdings" pitchFamily="2" charset="2"/>
              <a:buChar char="q"/>
            </a:pPr>
            <a:endParaRPr lang="pl-PL" sz="1600" smtClean="0"/>
          </a:p>
          <a:p>
            <a:pPr marR="0" algn="l" eaLnBrk="1" hangingPunct="1">
              <a:lnSpc>
                <a:spcPct val="80000"/>
              </a:lnSpc>
              <a:buFont typeface="Wingdings" pitchFamily="2" charset="2"/>
              <a:buChar char="q"/>
            </a:pPr>
            <a:r>
              <a:rPr lang="pl-PL" sz="1600" smtClean="0"/>
              <a:t>Wprowadzono narzędzia umożliwiające sprawowanie kontroli rodzicielskiej.</a:t>
            </a:r>
          </a:p>
          <a:p>
            <a:pPr marR="0" algn="l" eaLnBrk="1" hangingPunct="1">
              <a:lnSpc>
                <a:spcPct val="80000"/>
              </a:lnSpc>
              <a:buFont typeface="Wingdings" pitchFamily="2" charset="2"/>
              <a:buChar char="q"/>
            </a:pPr>
            <a:endParaRPr lang="pl-PL" sz="1600" smtClean="0"/>
          </a:p>
        </p:txBody>
      </p:sp>
      <p:sp>
        <p:nvSpPr>
          <p:cNvPr id="21507" name="pole tekstowe 3"/>
          <p:cNvSpPr txBox="1">
            <a:spLocks noChangeArrowheads="1"/>
          </p:cNvSpPr>
          <p:nvPr/>
        </p:nvSpPr>
        <p:spPr bwMode="auto">
          <a:xfrm>
            <a:off x="7572375" y="6143625"/>
            <a:ext cx="1000125" cy="369888"/>
          </a:xfrm>
          <a:prstGeom prst="rect">
            <a:avLst/>
          </a:prstGeom>
          <a:noFill/>
          <a:ln w="9525">
            <a:noFill/>
            <a:miter lim="800000"/>
            <a:headEnd/>
            <a:tailEnd/>
          </a:ln>
        </p:spPr>
        <p:txBody>
          <a:bodyPr>
            <a:spAutoFit/>
          </a:bodyPr>
          <a:lstStyle/>
          <a:p>
            <a:r>
              <a:rPr lang="pl-PL">
                <a:latin typeface="Constantia" pitchFamily="18" charset="0"/>
                <a:hlinkClick r:id="rId2"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odtytuł 2"/>
          <p:cNvSpPr>
            <a:spLocks noGrp="1"/>
          </p:cNvSpPr>
          <p:nvPr>
            <p:ph type="subTitle" idx="1"/>
          </p:nvPr>
        </p:nvSpPr>
        <p:spPr>
          <a:xfrm>
            <a:off x="214313" y="642938"/>
            <a:ext cx="8643937" cy="6000750"/>
          </a:xfrm>
        </p:spPr>
        <p:txBody>
          <a:bodyPr/>
          <a:lstStyle/>
          <a:p>
            <a:pPr marR="0" algn="l" eaLnBrk="1" hangingPunct="1">
              <a:lnSpc>
                <a:spcPct val="80000"/>
              </a:lnSpc>
              <a:buFont typeface="Wingdings" pitchFamily="2" charset="2"/>
              <a:buChar char="q"/>
            </a:pPr>
            <a:r>
              <a:rPr lang="pl-PL" sz="1400" smtClean="0"/>
              <a:t>Nowa wersja odtwarzacza multimediów Windows Media Player oznaczona numerem 11.</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Windows Movie Maker ze wsparciem technologii High Definition.</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 Windows DVD Maker  pozwalające przechwytywać materiał wideo, tworzyć płyty DVD z filmami oraz tworzyć efektowne pokazy slajdów.</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Windows Photo Gallery – aplikacja służąca do zarządzania zbiorami zdjęć i obrazów.</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Windows Driver Foundation – usprawniona obsługa sterowników sprzętu komputerowego.</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Obsługa formatu nośników nowej generacji HD DVD oraz Blu-ray (jeżeli twórca konkretnego filmu wyrazi takie życzenie, oglądanie zabezpieczonych treści w wysokiej rozdzielczości może wymagać posiadania bardzo specyficznego sprzętu, włącznie z certyfikowaną przez Microsoft kartą graficzną, dźwiękową oraz monitorem</a:t>
            </a:r>
            <a:r>
              <a:rPr lang="pl-PL" sz="1400" baseline="30000" smtClean="0"/>
              <a:t>)</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Windows SideShow – funkcja umożliwiająca obsługę dodatkowego, małego ekranu LCD (o przekątnej ok. 3") montowanego na zewnętrznej części obudowy niektórych komputerów przenośnych bez włączania komputera. Mogą być na nim pokazywane m.in. stan baterii, zegar, menu sterowania funkcjonalnością odtwarzacza mp3 lub informacje o nowych wiadomościach e-mail.</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Obsługa tworzonej przez Microsoft sieci P2P znanej pod nazwą kodową </a:t>
            </a:r>
            <a:r>
              <a:rPr lang="pl-PL" sz="1400" i="1" smtClean="0"/>
              <a:t>Avalanche</a:t>
            </a:r>
            <a:r>
              <a:rPr lang="pl-PL" sz="1400" smtClean="0"/>
              <a:t>, połączonej z oprogramowaniem "Windows Meeting Space", umożliwiającym m.in. dzielenie się zasobami pulpitu online.</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Nowe czcionki przystosowane do ClearType: 2 szeryfowe (Cambria i Constantia), 4 bezszeryfowe (Segoe UI, Calibri, Candara i Corbel), jedna o stałej szerokości znaku (Consolas) i inne.</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r>
              <a:rPr lang="pl-PL" sz="1400" smtClean="0"/>
              <a:t>Nowy sposób obsługi tekstu i czcionek z wykorzystaniem Unicode i możliwości "Avalona" w zakresie skalowania.</a:t>
            </a:r>
          </a:p>
          <a:p>
            <a:pPr marR="0" algn="l" eaLnBrk="1" hangingPunct="1">
              <a:lnSpc>
                <a:spcPct val="80000"/>
              </a:lnSpc>
              <a:buFont typeface="Wingdings" pitchFamily="2" charset="2"/>
              <a:buChar char="q"/>
            </a:pPr>
            <a:endParaRPr lang="pl-PL" sz="1400" smtClean="0"/>
          </a:p>
          <a:p>
            <a:pPr marR="0" algn="l" eaLnBrk="1" hangingPunct="1">
              <a:lnSpc>
                <a:spcPct val="80000"/>
              </a:lnSpc>
              <a:buFont typeface="Wingdings" pitchFamily="2" charset="2"/>
              <a:buChar char="q"/>
            </a:pPr>
            <a:endParaRPr lang="pl-PL" sz="1400" smtClean="0"/>
          </a:p>
        </p:txBody>
      </p:sp>
      <p:sp>
        <p:nvSpPr>
          <p:cNvPr id="22531" name="pole tekstowe 3"/>
          <p:cNvSpPr txBox="1">
            <a:spLocks noChangeArrowheads="1"/>
          </p:cNvSpPr>
          <p:nvPr/>
        </p:nvSpPr>
        <p:spPr bwMode="auto">
          <a:xfrm>
            <a:off x="7929563" y="6286500"/>
            <a:ext cx="1214437" cy="369888"/>
          </a:xfrm>
          <a:prstGeom prst="rect">
            <a:avLst/>
          </a:prstGeom>
          <a:noFill/>
          <a:ln w="9525">
            <a:noFill/>
            <a:miter lim="800000"/>
            <a:headEnd/>
            <a:tailEnd/>
          </a:ln>
        </p:spPr>
        <p:txBody>
          <a:bodyPr>
            <a:spAutoFit/>
          </a:bodyPr>
          <a:lstStyle/>
          <a:p>
            <a:r>
              <a:rPr lang="pl-PL">
                <a:latin typeface="Constantia" pitchFamily="18" charset="0"/>
                <a:hlinkClick r:id="rId2"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odtytuł 2"/>
          <p:cNvSpPr>
            <a:spLocks noGrp="1"/>
          </p:cNvSpPr>
          <p:nvPr>
            <p:ph type="subTitle" idx="1"/>
          </p:nvPr>
        </p:nvSpPr>
        <p:spPr>
          <a:xfrm>
            <a:off x="214313" y="642938"/>
            <a:ext cx="8643937" cy="6000750"/>
          </a:xfrm>
        </p:spPr>
        <p:txBody>
          <a:bodyPr/>
          <a:lstStyle/>
          <a:p>
            <a:pPr marR="0" algn="l" eaLnBrk="1" hangingPunct="1">
              <a:lnSpc>
                <a:spcPct val="80000"/>
              </a:lnSpc>
              <a:buFont typeface="Wingdings" pitchFamily="2" charset="2"/>
              <a:buChar char="q"/>
            </a:pPr>
            <a:r>
              <a:rPr lang="pl-PL" sz="1600" smtClean="0"/>
              <a:t>Narzędzie Windows Snipping Tool pozwalające na stworzenie zrzutu ekranu zaznaczonego fragmentu pulpitu (także o nieregularnym kształcie), zapisanie go bądź wysłanie do adresata poprzez program pocztowy.</a:t>
            </a:r>
          </a:p>
          <a:p>
            <a:pPr marR="0" algn="l" eaLnBrk="1" hangingPunct="1">
              <a:lnSpc>
                <a:spcPct val="80000"/>
              </a:lnSpc>
            </a:pPr>
            <a:endParaRPr lang="pl-PL" sz="1600" smtClean="0"/>
          </a:p>
          <a:p>
            <a:pPr marR="0" algn="l" eaLnBrk="1" hangingPunct="1">
              <a:lnSpc>
                <a:spcPct val="80000"/>
              </a:lnSpc>
              <a:buFont typeface="Wingdings" pitchFamily="2" charset="2"/>
              <a:buChar char="q"/>
            </a:pPr>
            <a:r>
              <a:rPr lang="pl-PL" sz="1600" smtClean="0"/>
              <a:t>Nowy uproszczony Rejestrator dźwięków, posiadający jedynie funkcje nagrywania dźwięku i jego zapis do formatu WMA  (format ten będzie też prawdopodobnie wykorzystywany w ustawieniach dźwięków zdarzeń systemowych; jedynie Windows Media Player 11 wykorzystywać będzie format WAV przy zapisie ścieżek audio).</a:t>
            </a:r>
          </a:p>
          <a:p>
            <a:pPr marR="0" algn="l" eaLnBrk="1" hangingPunct="1">
              <a:lnSpc>
                <a:spcPct val="80000"/>
              </a:lnSpc>
            </a:pPr>
            <a:endParaRPr lang="pl-PL" sz="1600" smtClean="0"/>
          </a:p>
          <a:p>
            <a:pPr marR="0" algn="l" eaLnBrk="1" hangingPunct="1">
              <a:lnSpc>
                <a:spcPct val="80000"/>
              </a:lnSpc>
              <a:buFont typeface="Wingdings" pitchFamily="2" charset="2"/>
              <a:buChar char="q"/>
            </a:pPr>
            <a:r>
              <a:rPr lang="pl-PL" sz="1600" smtClean="0"/>
              <a:t>Obsługa dowiązań symbolicznych w stylu tych znanych z systemów rodziny Unix.</a:t>
            </a:r>
          </a:p>
          <a:p>
            <a:pPr marR="0" algn="l" eaLnBrk="1" hangingPunct="1">
              <a:lnSpc>
                <a:spcPct val="80000"/>
              </a:lnSpc>
            </a:pPr>
            <a:endParaRPr lang="pl-PL" sz="1600" smtClean="0"/>
          </a:p>
          <a:p>
            <a:pPr marR="0" algn="l" eaLnBrk="1" hangingPunct="1">
              <a:lnSpc>
                <a:spcPct val="80000"/>
              </a:lnSpc>
              <a:buFont typeface="Wingdings" pitchFamily="2" charset="2"/>
              <a:buChar char="q"/>
            </a:pPr>
            <a:r>
              <a:rPr lang="pl-PL" sz="1600" smtClean="0"/>
              <a:t>Ulepszone Menu Start. Napis </a:t>
            </a:r>
            <a:r>
              <a:rPr lang="pl-PL" sz="1600" b="1" smtClean="0"/>
              <a:t>Start</a:t>
            </a:r>
            <a:r>
              <a:rPr lang="pl-PL" sz="1600" smtClean="0"/>
              <a:t> z logiem Windows został zastąpiony okrągłym logiem Windows (tzw. </a:t>
            </a:r>
            <a:r>
              <a:rPr lang="pl-PL" sz="1600" i="1" smtClean="0"/>
              <a:t>Vista Orb</a:t>
            </a:r>
            <a:r>
              <a:rPr lang="pl-PL" sz="1600" smtClean="0"/>
              <a:t>), zaś kaskadowy widok </a:t>
            </a:r>
            <a:r>
              <a:rPr lang="pl-PL" sz="1600" b="1" smtClean="0"/>
              <a:t>Wszystkie programy</a:t>
            </a:r>
            <a:r>
              <a:rPr lang="pl-PL" sz="1600" smtClean="0"/>
              <a:t> został zastąpiony przez drzewko tworzone w jednym oknie. Dodatkowo menu posiada funkcję szybkiego wyszukiwania plików.</a:t>
            </a:r>
          </a:p>
          <a:p>
            <a:pPr marR="0" algn="l" eaLnBrk="1" hangingPunct="1">
              <a:lnSpc>
                <a:spcPct val="80000"/>
              </a:lnSpc>
            </a:pPr>
            <a:endParaRPr lang="pl-PL" sz="1600" smtClean="0"/>
          </a:p>
          <a:p>
            <a:pPr marR="0" algn="l" eaLnBrk="1" hangingPunct="1">
              <a:lnSpc>
                <a:spcPct val="80000"/>
              </a:lnSpc>
              <a:buFont typeface="Wingdings" pitchFamily="2" charset="2"/>
              <a:buChar char="q"/>
            </a:pPr>
            <a:r>
              <a:rPr lang="pl-PL" sz="1600" smtClean="0"/>
              <a:t>Brak wsparcia dla systemu plików FAT16. Zastępującym go systemem stało się nowe rozwiązanie </a:t>
            </a:r>
            <a:r>
              <a:rPr lang="pl-PL" sz="1600" smtClean="0">
                <a:hlinkClick r:id="rId2" tooltip="UDF (system plików)"/>
              </a:rPr>
              <a:t>UDF</a:t>
            </a:r>
            <a:r>
              <a:rPr lang="pl-PL" sz="1600" smtClean="0"/>
              <a:t>, co powoduje możliwość nagrywania płyt CD i DVD "w locie", a także możliwość usuwania lub modyfikacji plików, nawet jeśli płyta nie jest RW.</a:t>
            </a:r>
          </a:p>
          <a:p>
            <a:pPr marR="0" algn="l" eaLnBrk="1" hangingPunct="1">
              <a:lnSpc>
                <a:spcPct val="80000"/>
              </a:lnSpc>
            </a:pPr>
            <a:endParaRPr lang="pl-PL" sz="1600" smtClean="0"/>
          </a:p>
          <a:p>
            <a:pPr marR="0" algn="l" eaLnBrk="1" hangingPunct="1">
              <a:lnSpc>
                <a:spcPct val="80000"/>
              </a:lnSpc>
              <a:buFont typeface="Wingdings" pitchFamily="2" charset="2"/>
              <a:buChar char="q"/>
            </a:pPr>
            <a:r>
              <a:rPr lang="pl-PL" sz="1600" smtClean="0"/>
              <a:t>Usunięta obsługa portu gier. Teraz kontrolery gier (m.in. gamepady, dżojstiki, kierownice) można podłączać wyłącznie do portu USB.</a:t>
            </a:r>
          </a:p>
          <a:p>
            <a:pPr marR="0" algn="l" eaLnBrk="1" hangingPunct="1">
              <a:lnSpc>
                <a:spcPct val="80000"/>
              </a:lnSpc>
            </a:pPr>
            <a:endParaRPr lang="pl-PL" sz="1600" smtClean="0"/>
          </a:p>
          <a:p>
            <a:pPr marR="0" algn="l" eaLnBrk="1" hangingPunct="1">
              <a:lnSpc>
                <a:spcPct val="80000"/>
              </a:lnSpc>
              <a:buFont typeface="Wingdings" pitchFamily="2" charset="2"/>
              <a:buChar char="q"/>
            </a:pPr>
            <a:r>
              <a:rPr lang="pl-PL" sz="1600" smtClean="0"/>
              <a:t>Rozpoznawanie mowy, umożliwiające sterowanie systemem wyłącznie za pomocą głosu. Rozpoznawanie mowy nie jest jednak dostępne w polskiej wersji Visty.</a:t>
            </a:r>
          </a:p>
          <a:p>
            <a:pPr marR="0" algn="l" eaLnBrk="1" hangingPunct="1">
              <a:lnSpc>
                <a:spcPct val="80000"/>
              </a:lnSpc>
              <a:buFont typeface="Wingdings" pitchFamily="2" charset="2"/>
              <a:buChar char="q"/>
            </a:pPr>
            <a:endParaRPr lang="pl-PL" sz="1600" smtClean="0"/>
          </a:p>
        </p:txBody>
      </p:sp>
      <p:sp>
        <p:nvSpPr>
          <p:cNvPr id="23555" name="pole tekstowe 3"/>
          <p:cNvSpPr txBox="1">
            <a:spLocks noChangeArrowheads="1"/>
          </p:cNvSpPr>
          <p:nvPr/>
        </p:nvSpPr>
        <p:spPr bwMode="auto">
          <a:xfrm>
            <a:off x="7786688" y="6215063"/>
            <a:ext cx="857250" cy="369887"/>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wstecz</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000125" y="1285875"/>
            <a:ext cx="3786188" cy="4929188"/>
          </a:xfrm>
        </p:spPr>
        <p:txBody>
          <a:bodyPr>
            <a:normAutofit/>
          </a:bodyPr>
          <a:lstStyle/>
          <a:p>
            <a:pPr marR="0" algn="l" eaLnBrk="1" hangingPunct="1">
              <a:lnSpc>
                <a:spcPct val="90000"/>
              </a:lnSpc>
              <a:buFont typeface="Wingdings" pitchFamily="2" charset="2"/>
              <a:buChar char="Ø"/>
              <a:defRPr/>
            </a:pPr>
            <a:r>
              <a:rPr lang="pl-PL" sz="2200" smtClean="0">
                <a:solidFill>
                  <a:srgbClr val="C4E1F2"/>
                </a:solidFill>
                <a:effectLst>
                  <a:outerShdw blurRad="38100" dist="38100" dir="2700000" algn="tl">
                    <a:srgbClr val="FFFFFF"/>
                  </a:outerShdw>
                </a:effectLst>
                <a:hlinkClick r:id="rId2" action="ppaction://hlinksldjump"/>
              </a:rPr>
              <a:t>CP/M</a:t>
            </a:r>
            <a:endParaRPr lang="pl-PL" sz="2200" smtClean="0">
              <a:solidFill>
                <a:srgbClr val="C4E1F2"/>
              </a:solidFill>
              <a:effectLst>
                <a:outerShdw blurRad="38100" dist="38100" dir="2700000" algn="tl">
                  <a:srgbClr val="FFFFFF"/>
                </a:outerShdw>
              </a:effectLst>
            </a:endParaRPr>
          </a:p>
          <a:p>
            <a:pPr marR="0" algn="l" eaLnBrk="1" hangingPunct="1">
              <a:lnSpc>
                <a:spcPct val="90000"/>
              </a:lnSpc>
              <a:buFont typeface="Wingdings" pitchFamily="2" charset="2"/>
              <a:buChar char="Ø"/>
              <a:defRPr/>
            </a:pPr>
            <a:r>
              <a:rPr lang="pl-PL" sz="2200" smtClean="0">
                <a:solidFill>
                  <a:srgbClr val="C4E1F2"/>
                </a:solidFill>
                <a:hlinkClick r:id="rId3" action="ppaction://hlinksldjump"/>
              </a:rPr>
              <a:t>MS-DOS</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4" action="ppaction://hlinksldjump"/>
              </a:rPr>
              <a:t>MS Windows 1.x i 2.x</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5" action="ppaction://hlinksldjump"/>
              </a:rPr>
              <a:t>MS Windows 3.x</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6" action="ppaction://hlinksldjump"/>
              </a:rPr>
              <a:t>MS Windows 95</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7" action="ppaction://hlinksldjump"/>
              </a:rPr>
              <a:t>MS Windows NT </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8" action="ppaction://hlinksldjump"/>
              </a:rPr>
              <a:t>MS Windows 98</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9" action="ppaction://hlinksldjump"/>
              </a:rPr>
              <a:t>MS Windows ME</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10" action="ppaction://hlinksldjump"/>
              </a:rPr>
              <a:t>MS Windows 2000</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11" action="ppaction://hlinksldjump"/>
              </a:rPr>
              <a:t>MS Windows XP</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11" action="ppaction://hlinksldjump"/>
              </a:rPr>
              <a:t>MS Windows 2003 Server</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12" action="ppaction://hlinksldjump"/>
              </a:rPr>
              <a:t>MS Windows Vista</a:t>
            </a:r>
            <a:endParaRPr lang="pl-PL" sz="2200" smtClean="0">
              <a:solidFill>
                <a:srgbClr val="C4E1F2"/>
              </a:solidFill>
            </a:endParaRPr>
          </a:p>
          <a:p>
            <a:pPr marR="0" algn="l" eaLnBrk="1" hangingPunct="1">
              <a:lnSpc>
                <a:spcPct val="90000"/>
              </a:lnSpc>
              <a:buFont typeface="Wingdings" pitchFamily="2" charset="2"/>
              <a:buChar char="Ø"/>
              <a:defRPr/>
            </a:pPr>
            <a:r>
              <a:rPr lang="pl-PL" sz="2200" smtClean="0">
                <a:solidFill>
                  <a:srgbClr val="C4E1F2"/>
                </a:solidFill>
                <a:hlinkClick r:id="rId13" action="ppaction://hlinksldjump"/>
              </a:rPr>
              <a:t>MS Windows 7</a:t>
            </a:r>
            <a:endParaRPr lang="pl-PL" sz="2200" smtClean="0">
              <a:solidFill>
                <a:srgbClr val="C4E1F2"/>
              </a:solidFill>
            </a:endParaRPr>
          </a:p>
        </p:txBody>
      </p:sp>
      <p:sp>
        <p:nvSpPr>
          <p:cNvPr id="4" name="Podtytuł 2"/>
          <p:cNvSpPr txBox="1">
            <a:spLocks/>
          </p:cNvSpPr>
          <p:nvPr/>
        </p:nvSpPr>
        <p:spPr>
          <a:xfrm>
            <a:off x="4929188" y="1214438"/>
            <a:ext cx="3786187" cy="4929187"/>
          </a:xfrm>
          <a:prstGeom prst="rect">
            <a:avLst/>
          </a:prstGeom>
        </p:spPr>
        <p:txBody>
          <a:bodyPr lIns="0" rIns="18288">
            <a:normAutofit/>
          </a:bodyPr>
          <a:lstStyle/>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14" action="ppaction://hlinksldjump"/>
              </a:rPr>
              <a:t>OS/2</a:t>
            </a:r>
            <a:endParaRPr lang="pl-PL" sz="2400">
              <a:solidFill>
                <a:srgbClr val="C4E1F2"/>
              </a:solidFill>
              <a:effectLst>
                <a:outerShdw blurRad="38100" dist="38100" dir="2700000" algn="tl">
                  <a:srgbClr val="FFFFFF"/>
                </a:outerShdw>
              </a:effectLst>
              <a:latin typeface="Constantia" pitchFamily="18" charset="0"/>
            </a:endParaRPr>
          </a:p>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15" action="ppaction://hlinksldjump"/>
              </a:rPr>
              <a:t>BeOS</a:t>
            </a:r>
            <a:endParaRPr lang="pl-PL" sz="2400">
              <a:solidFill>
                <a:srgbClr val="C4E1F2"/>
              </a:solidFill>
              <a:latin typeface="Constantia" pitchFamily="18" charset="0"/>
            </a:endParaRPr>
          </a:p>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16" action="ppaction://hlinksldjump"/>
              </a:rPr>
              <a:t>MacOS</a:t>
            </a:r>
            <a:endParaRPr lang="pl-PL" sz="2400">
              <a:solidFill>
                <a:srgbClr val="C4E1F2"/>
              </a:solidFill>
              <a:latin typeface="Constantia" pitchFamily="18" charset="0"/>
            </a:endParaRPr>
          </a:p>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17" action="ppaction://hlinksldjump"/>
              </a:rPr>
              <a:t>NOS, czyli sieciowe systemy operacyjne</a:t>
            </a:r>
            <a:endParaRPr lang="pl-PL" sz="2400">
              <a:solidFill>
                <a:srgbClr val="C4E1F2"/>
              </a:solidFill>
              <a:latin typeface="Constantia" pitchFamily="18" charset="0"/>
            </a:endParaRPr>
          </a:p>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18" action="ppaction://hlinksldjump"/>
              </a:rPr>
              <a:t>Unix</a:t>
            </a:r>
            <a:endParaRPr lang="pl-PL" sz="2400">
              <a:solidFill>
                <a:srgbClr val="C4E1F2"/>
              </a:solidFill>
              <a:latin typeface="Constantia" pitchFamily="18" charset="0"/>
            </a:endParaRPr>
          </a:p>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19" action="ppaction://hlinksldjump"/>
              </a:rPr>
              <a:t>Linux</a:t>
            </a:r>
            <a:endParaRPr lang="pl-PL" sz="2400">
              <a:solidFill>
                <a:srgbClr val="C4E1F2"/>
              </a:solidFill>
              <a:latin typeface="Constantia" pitchFamily="18" charset="0"/>
            </a:endParaRPr>
          </a:p>
          <a:p>
            <a:pPr>
              <a:spcBef>
                <a:spcPct val="20000"/>
              </a:spcBef>
              <a:buClr>
                <a:srgbClr val="1B587C"/>
              </a:buClr>
              <a:buSzPct val="95000"/>
              <a:buFont typeface="Wingdings" pitchFamily="2" charset="2"/>
              <a:buChar char="Ø"/>
              <a:defRPr/>
            </a:pPr>
            <a:r>
              <a:rPr lang="pl-PL" sz="2400">
                <a:solidFill>
                  <a:srgbClr val="C4E1F2"/>
                </a:solidFill>
                <a:latin typeface="Constantia" pitchFamily="18" charset="0"/>
                <a:hlinkClick r:id="rId20" action="ppaction://hlinksldjump"/>
              </a:rPr>
              <a:t>Inne systemy operacyjne dla komputerów osobistych i minikomputerów</a:t>
            </a:r>
            <a:endParaRPr lang="pl-PL" sz="2400">
              <a:solidFill>
                <a:srgbClr val="C4E1F2"/>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odtytuł 2"/>
          <p:cNvSpPr>
            <a:spLocks noGrp="1"/>
          </p:cNvSpPr>
          <p:nvPr>
            <p:ph type="subTitle" idx="1"/>
          </p:nvPr>
        </p:nvSpPr>
        <p:spPr>
          <a:xfrm>
            <a:off x="214313" y="571500"/>
            <a:ext cx="8572500" cy="5929313"/>
          </a:xfrm>
        </p:spPr>
        <p:txBody>
          <a:bodyPr/>
          <a:lstStyle/>
          <a:p>
            <a:pPr marR="0" algn="ctr" eaLnBrk="1" hangingPunct="1">
              <a:lnSpc>
                <a:spcPct val="80000"/>
              </a:lnSpc>
            </a:pPr>
            <a:r>
              <a:rPr lang="pl-PL" sz="1200" smtClean="0"/>
              <a:t>System Windows Vista firmy Microsoft spotyka się obecnie z krytyką użytkowników. Wynika to w głównej mierze z wielu błędów, niedopracowań oraz znacznie zwiększonych wymagań sprzętowych w stosunku do poprzednika (Windows XP). </a:t>
            </a:r>
          </a:p>
          <a:p>
            <a:pPr marR="0" algn="ctr" eaLnBrk="1" hangingPunct="1">
              <a:lnSpc>
                <a:spcPct val="80000"/>
              </a:lnSpc>
            </a:pPr>
            <a:endParaRPr lang="pl-PL" sz="1200" smtClean="0"/>
          </a:p>
          <a:p>
            <a:pPr marR="0" algn="ctr" eaLnBrk="1" hangingPunct="1">
              <a:lnSpc>
                <a:spcPct val="80000"/>
              </a:lnSpc>
            </a:pPr>
            <a:endParaRPr lang="pl-PL" sz="1000" smtClean="0"/>
          </a:p>
          <a:p>
            <a:pPr marR="0" algn="l" eaLnBrk="1" hangingPunct="1">
              <a:lnSpc>
                <a:spcPct val="80000"/>
              </a:lnSpc>
            </a:pPr>
            <a:r>
              <a:rPr lang="pl-PL" sz="1200" b="1" smtClean="0"/>
              <a:t>Problemy ze sterownikami </a:t>
            </a:r>
            <a:endParaRPr lang="pl-PL" sz="1200" smtClean="0"/>
          </a:p>
          <a:p>
            <a:pPr marR="0" algn="l" eaLnBrk="1" hangingPunct="1">
              <a:lnSpc>
                <a:spcPct val="80000"/>
              </a:lnSpc>
            </a:pPr>
            <a:r>
              <a:rPr lang="pl-PL" sz="1200" smtClean="0"/>
              <a:t>Jednym z głównych problemów we wczesnej fazie obecności Windows Vista na rynku okazał się być brak dedykowanych sterowników dla wielu elementów komputerów (takich jak karty graficzne i muzyczne), oraz urządzeń peryferyjnych. Wczesne wersje sterowników przeznaczonych dla systemów Windows Vista często oferowały niską wydajność, oraz były częstą przyczyną awarii systemu operacyjnego. Oprócz tego, niektóre z nich (np. Creative Alchemy) był dostarczane odpłatnie. Również sterowniki wbudowane w system operacyjny były niewydajne, oraz oferowały bardzo ograniczoną funkcjonalność. W rezultacie wiele komputerów pracujących pod tym systemem operacyjnym oferowało nieporównywalnie niższą wydajność niż pod systemem Windows XP.</a:t>
            </a:r>
          </a:p>
          <a:p>
            <a:pPr marR="0" algn="l" eaLnBrk="1" hangingPunct="1">
              <a:lnSpc>
                <a:spcPct val="80000"/>
              </a:lnSpc>
            </a:pPr>
            <a:endParaRPr lang="pl-PL" sz="1200" smtClean="0"/>
          </a:p>
          <a:p>
            <a:pPr marR="0" algn="l" eaLnBrk="1" hangingPunct="1">
              <a:lnSpc>
                <a:spcPct val="80000"/>
              </a:lnSpc>
            </a:pPr>
            <a:r>
              <a:rPr lang="pl-PL" sz="1200" b="1" smtClean="0"/>
              <a:t>Wymagania sprzętowe </a:t>
            </a:r>
            <a:endParaRPr lang="pl-PL" sz="1200" smtClean="0"/>
          </a:p>
          <a:p>
            <a:pPr marR="0" algn="l" eaLnBrk="1" hangingPunct="1">
              <a:lnSpc>
                <a:spcPct val="80000"/>
              </a:lnSpc>
            </a:pPr>
            <a:r>
              <a:rPr lang="pl-PL" sz="1200" smtClean="0"/>
              <a:t>Sam menedżer okien Aero również okazał się problematyczny, ponieważ jego wymagania sprzętowe są większe od otwartych i darmowych menedżerów Beryl, czy też Compiz (dostępnych pod otwartym systemem operacyjnym Linux), które przy mniejszych wymaganiach oferują znacznie więcej możliwości i efektów</a:t>
            </a:r>
            <a:r>
              <a:rPr lang="pl-PL" sz="1200" baseline="30000" smtClean="0"/>
              <a:t>]</a:t>
            </a:r>
            <a:r>
              <a:rPr lang="pl-PL" sz="1200" smtClean="0"/>
              <a:t>.</a:t>
            </a:r>
          </a:p>
          <a:p>
            <a:pPr marR="0" algn="l" eaLnBrk="1" hangingPunct="1">
              <a:lnSpc>
                <a:spcPct val="80000"/>
              </a:lnSpc>
            </a:pPr>
            <a:endParaRPr lang="pl-PL" sz="1200" smtClean="0"/>
          </a:p>
          <a:p>
            <a:pPr marR="0" algn="l" eaLnBrk="1" hangingPunct="1">
              <a:lnSpc>
                <a:spcPct val="80000"/>
              </a:lnSpc>
            </a:pPr>
            <a:r>
              <a:rPr lang="pl-PL" sz="1200" b="1" smtClean="0"/>
              <a:t>DRM</a:t>
            </a:r>
            <a:endParaRPr lang="pl-PL" sz="1200" smtClean="0"/>
          </a:p>
          <a:p>
            <a:pPr marR="0" algn="l" eaLnBrk="1" hangingPunct="1">
              <a:lnSpc>
                <a:spcPct val="80000"/>
              </a:lnSpc>
            </a:pPr>
            <a:r>
              <a:rPr lang="pl-PL" sz="1200" smtClean="0"/>
              <a:t>Oprócz tego, krytykowany był fakt zaimplementowania metod DRM w postaci mechanizmów Windows DRM. W efekcie, w sytuacji, kiedy zażyczy sobie tego twórca mediów, Windows Vista, wykrywając niezaufane elementy systemu, obniży jakość odtwarzania, aby uniknąć przechwycenia mediów w wysokiej jakości. Właściwość ta budzi często kontrowersje, tak jak niemal wszystkie technologie DRM.</a:t>
            </a:r>
          </a:p>
          <a:p>
            <a:pPr marR="0" algn="l" eaLnBrk="1" hangingPunct="1">
              <a:lnSpc>
                <a:spcPct val="80000"/>
              </a:lnSpc>
            </a:pPr>
            <a:endParaRPr lang="pl-PL" sz="1200" smtClean="0"/>
          </a:p>
          <a:p>
            <a:pPr marR="0" algn="l" eaLnBrk="1" hangingPunct="1">
              <a:lnSpc>
                <a:spcPct val="80000"/>
              </a:lnSpc>
            </a:pPr>
            <a:r>
              <a:rPr lang="pl-PL" sz="1200" b="1" smtClean="0"/>
              <a:t>Różne wersje systemu</a:t>
            </a:r>
            <a:endParaRPr lang="pl-PL" sz="1200" smtClean="0"/>
          </a:p>
          <a:p>
            <a:pPr marR="0" algn="l" eaLnBrk="1" hangingPunct="1">
              <a:lnSpc>
                <a:spcPct val="80000"/>
              </a:lnSpc>
            </a:pPr>
            <a:r>
              <a:rPr lang="pl-PL" sz="1200" smtClean="0"/>
              <a:t>Dotychczas użytkownicy systemów operacyjnych Microsoft Windows byli przyzwyczajeni do równoległego istnienia dwóch wersji systemu operacyjnego (wersja do użytku domowego oraz korporacyjnego) i w momencie pojawienia się większej liczby systemów operacyjnych nie wiedzieli, jakie są rzeczywiste różnice między różnymi systemami o identycznym zastosowaniu, oraz który z nich wybrać.</a:t>
            </a:r>
          </a:p>
          <a:p>
            <a:pPr marR="0" algn="l" eaLnBrk="1" hangingPunct="1">
              <a:lnSpc>
                <a:spcPct val="80000"/>
              </a:lnSpc>
            </a:pPr>
            <a:endParaRPr lang="pl-PL" sz="1200" smtClean="0"/>
          </a:p>
          <a:p>
            <a:pPr marR="0" algn="l" eaLnBrk="1" hangingPunct="1">
              <a:lnSpc>
                <a:spcPct val="80000"/>
              </a:lnSpc>
            </a:pPr>
            <a:r>
              <a:rPr lang="pl-PL" sz="1200" b="1" smtClean="0"/>
              <a:t>Dostępność DirectX 10 </a:t>
            </a:r>
            <a:endParaRPr lang="pl-PL" sz="1200" smtClean="0"/>
          </a:p>
          <a:p>
            <a:pPr marR="0" algn="l" eaLnBrk="1" hangingPunct="1">
              <a:lnSpc>
                <a:spcPct val="80000"/>
              </a:lnSpc>
            </a:pPr>
            <a:r>
              <a:rPr lang="pl-PL" sz="1200" smtClean="0"/>
              <a:t>Innym krytykowanym rozwiązaniem jest fakt, że DirectX 10 jest dostępny od Windows Vista</a:t>
            </a:r>
            <a:r>
              <a:rPr lang="pl-PL" sz="1200" baseline="30000" smtClean="0"/>
              <a:t>,</a:t>
            </a:r>
            <a:r>
              <a:rPr lang="pl-PL" sz="1200" smtClean="0"/>
              <a:t> ponieważ według oficjalnego stanowiska Microsoftu "DirectX 10 oferuje funkcje, którym nie podoła środowisko Windows XP.</a:t>
            </a:r>
          </a:p>
          <a:p>
            <a:pPr marR="0" algn="l" eaLnBrk="1" hangingPunct="1">
              <a:lnSpc>
                <a:spcPct val="80000"/>
              </a:lnSpc>
            </a:pPr>
            <a:r>
              <a:rPr lang="pl-PL" sz="1200" smtClean="0"/>
              <a:t>Z tych powodów w pierwszej połowie 2008 roku jedynie około 8% programistów pisało programy wykorzystujące funkcje nieobecne w Windows XP</a:t>
            </a:r>
            <a:r>
              <a:rPr lang="pl-PL" sz="1200" baseline="30000" smtClean="0"/>
              <a:t>.</a:t>
            </a:r>
            <a:endParaRPr lang="pl-PL" sz="1200" smtClean="0"/>
          </a:p>
          <a:p>
            <a:pPr marR="0" algn="ctr" eaLnBrk="1" hangingPunct="1">
              <a:lnSpc>
                <a:spcPct val="80000"/>
              </a:lnSpc>
            </a:pPr>
            <a:endParaRPr lang="pl-PL" sz="1200" smtClean="0"/>
          </a:p>
        </p:txBody>
      </p:sp>
      <p:sp>
        <p:nvSpPr>
          <p:cNvPr id="24579" name="pole tekstowe 3"/>
          <p:cNvSpPr txBox="1">
            <a:spLocks noChangeArrowheads="1"/>
          </p:cNvSpPr>
          <p:nvPr/>
        </p:nvSpPr>
        <p:spPr bwMode="auto">
          <a:xfrm>
            <a:off x="7572375" y="6429375"/>
            <a:ext cx="1143000" cy="369888"/>
          </a:xfrm>
          <a:prstGeom prst="rect">
            <a:avLst/>
          </a:prstGeom>
          <a:noFill/>
          <a:ln w="9525">
            <a:noFill/>
            <a:miter lim="800000"/>
            <a:headEnd/>
            <a:tailEnd/>
          </a:ln>
        </p:spPr>
        <p:txBody>
          <a:bodyPr>
            <a:spAutoFit/>
          </a:bodyPr>
          <a:lstStyle/>
          <a:p>
            <a:r>
              <a:rPr lang="pl-PL">
                <a:latin typeface="Constantia" pitchFamily="18" charset="0"/>
                <a:hlinkClick r:id="rId2" action="ppaction://hlinksldjump"/>
              </a:rPr>
              <a:t>wstecz</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zuza11111\windows-7-logo.jpg"/>
          <p:cNvPicPr>
            <a:picLocks noChangeAspect="1" noChangeArrowheads="1"/>
          </p:cNvPicPr>
          <p:nvPr/>
        </p:nvPicPr>
        <p:blipFill>
          <a:blip r:embed="rId2"/>
          <a:srcRect/>
          <a:stretch>
            <a:fillRect/>
          </a:stretch>
        </p:blipFill>
        <p:spPr bwMode="auto">
          <a:xfrm>
            <a:off x="7215206" y="214290"/>
            <a:ext cx="1714500" cy="1419225"/>
          </a:xfrm>
          <a:prstGeom prst="rect">
            <a:avLst/>
          </a:prstGeom>
          <a:noFill/>
          <a:effectLst>
            <a:glow rad="139700">
              <a:schemeClr val="accent3">
                <a:satMod val="175000"/>
                <a:alpha val="40000"/>
              </a:schemeClr>
            </a:glow>
          </a:effectLst>
        </p:spPr>
      </p:pic>
      <p:pic>
        <p:nvPicPr>
          <p:cNvPr id="4099" name="Picture 3" descr="K:\ghhhh\7kkk.jpg"/>
          <p:cNvPicPr>
            <a:picLocks noChangeAspect="1" noChangeArrowheads="1"/>
          </p:cNvPicPr>
          <p:nvPr/>
        </p:nvPicPr>
        <p:blipFill>
          <a:blip r:embed="rId3"/>
          <a:srcRect/>
          <a:stretch>
            <a:fillRect/>
          </a:stretch>
        </p:blipFill>
        <p:spPr bwMode="auto">
          <a:xfrm>
            <a:off x="214282" y="4008214"/>
            <a:ext cx="3500462" cy="2635483"/>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642910" y="500042"/>
            <a:ext cx="7851648" cy="985846"/>
          </a:xfrm>
        </p:spPr>
        <p:txBody>
          <a:bodyPr/>
          <a:lstStyle/>
          <a:p>
            <a:pPr algn="ctr" eaLnBrk="1" fontAlgn="auto" hangingPunct="1">
              <a:spcAft>
                <a:spcPts val="0"/>
              </a:spcAft>
              <a:defRPr/>
            </a:pPr>
            <a:r>
              <a:rPr lang="pl-PL" dirty="0" smtClean="0">
                <a:solidFill>
                  <a:schemeClr val="accent3">
                    <a:lumMod val="40000"/>
                    <a:lumOff val="60000"/>
                  </a:schemeClr>
                </a:solidFill>
                <a:latin typeface="+mn-lt"/>
              </a:rPr>
              <a:t>MS Windows 7</a:t>
            </a:r>
            <a:endParaRPr lang="pl-PL" dirty="0">
              <a:solidFill>
                <a:schemeClr val="accent3">
                  <a:lumMod val="40000"/>
                  <a:lumOff val="60000"/>
                </a:schemeClr>
              </a:solidFill>
              <a:latin typeface="+mn-lt"/>
            </a:endParaRPr>
          </a:p>
        </p:txBody>
      </p:sp>
      <p:sp>
        <p:nvSpPr>
          <p:cNvPr id="25605" name="Podtytuł 2"/>
          <p:cNvSpPr>
            <a:spLocks noGrp="1"/>
          </p:cNvSpPr>
          <p:nvPr>
            <p:ph type="subTitle" idx="1"/>
          </p:nvPr>
        </p:nvSpPr>
        <p:spPr>
          <a:xfrm>
            <a:off x="214313" y="1500188"/>
            <a:ext cx="8643937" cy="5143500"/>
          </a:xfrm>
        </p:spPr>
        <p:txBody>
          <a:bodyPr/>
          <a:lstStyle/>
          <a:p>
            <a:pPr marR="0" algn="l" eaLnBrk="1" hangingPunct="1"/>
            <a:r>
              <a:rPr lang="pl-PL" sz="2000" b="1" smtClean="0"/>
              <a:t>Microsoft Windows 7</a:t>
            </a:r>
            <a:r>
              <a:rPr lang="pl-PL" sz="2000" smtClean="0"/>
              <a:t> – najnowsza edycja systemu operacyjnego </a:t>
            </a:r>
          </a:p>
          <a:p>
            <a:pPr marR="0" algn="l" eaLnBrk="1" hangingPunct="1"/>
            <a:r>
              <a:rPr lang="pl-PL" sz="2000" smtClean="0"/>
              <a:t>Windows firmy Microsoft, następca systemu Microsoft Windows Vista. </a:t>
            </a:r>
          </a:p>
          <a:p>
            <a:pPr marR="0" algn="l" eaLnBrk="1" hangingPunct="1"/>
            <a:r>
              <a:rPr lang="pl-PL" sz="2000" smtClean="0"/>
              <a:t>W sierpniu 2010 używało go 20,09% użytkowników, wśród wszystkich użytkowników systemów z rodziny Windows. Oznacza to, że system ten w ciągu roku został zainstalowany na większej ilości komputerów niż jego poprzednik, system Vista.</a:t>
            </a:r>
          </a:p>
          <a:p>
            <a:pPr marR="0" algn="l" eaLnBrk="1" hangingPunct="1"/>
            <a:endParaRPr lang="pl-PL" sz="2000" smtClean="0"/>
          </a:p>
          <a:p>
            <a:pPr marR="0" algn="l" eaLnBrk="1" hangingPunct="1"/>
            <a:endParaRPr lang="pl-PL" sz="2000" smtClean="0"/>
          </a:p>
          <a:p>
            <a:pPr marR="0" algn="l" eaLnBrk="1" hangingPunct="1"/>
            <a:endParaRPr lang="pl-PL" sz="2000" smtClean="0"/>
          </a:p>
          <a:p>
            <a:pPr marR="0" algn="ctr" eaLnBrk="1" hangingPunct="1"/>
            <a:r>
              <a:rPr lang="pl-PL" sz="2000" b="1" smtClean="0"/>
              <a:t>			</a:t>
            </a:r>
            <a:r>
              <a:rPr lang="pl-PL" sz="2000" b="1" smtClean="0">
                <a:hlinkClick r:id="rId4" action="ppaction://hlinksldjump"/>
              </a:rPr>
              <a:t>Najważniejsze zmiany</a:t>
            </a:r>
            <a:endParaRPr lang="pl-PL" sz="2000" b="1" smtClean="0"/>
          </a:p>
          <a:p>
            <a:pPr marR="0" algn="ctr" eaLnBrk="1" hangingPunct="1"/>
            <a:r>
              <a:rPr lang="pl-PL" sz="2000" b="1" smtClean="0"/>
              <a:t>				Lista zmian w kolejnych wersjach 				testowych</a:t>
            </a:r>
          </a:p>
          <a:p>
            <a:pPr marR="0" algn="l" eaLnBrk="1" hangingPunct="1"/>
            <a:endParaRPr lang="pl-PL" sz="2000" smtClean="0"/>
          </a:p>
        </p:txBody>
      </p:sp>
      <p:sp>
        <p:nvSpPr>
          <p:cNvPr id="25606" name="pole tekstowe 3"/>
          <p:cNvSpPr txBox="1">
            <a:spLocks noChangeArrowheads="1"/>
          </p:cNvSpPr>
          <p:nvPr/>
        </p:nvSpPr>
        <p:spPr bwMode="auto">
          <a:xfrm>
            <a:off x="7500938"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5"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odtytuł 2"/>
          <p:cNvSpPr>
            <a:spLocks noGrp="1"/>
          </p:cNvSpPr>
          <p:nvPr>
            <p:ph type="subTitle" idx="1"/>
          </p:nvPr>
        </p:nvSpPr>
        <p:spPr>
          <a:xfrm>
            <a:off x="533400" y="642938"/>
            <a:ext cx="7854950" cy="6000750"/>
          </a:xfrm>
        </p:spPr>
        <p:txBody>
          <a:bodyPr/>
          <a:lstStyle/>
          <a:p>
            <a:pPr marR="0" algn="ctr" eaLnBrk="1" hangingPunct="1"/>
            <a:r>
              <a:rPr lang="pl-PL" sz="1800" b="1" smtClean="0"/>
              <a:t>Najważniejsze zmiany</a:t>
            </a:r>
          </a:p>
          <a:p>
            <a:pPr marR="0" algn="ctr" eaLnBrk="1" hangingPunct="1"/>
            <a:r>
              <a:rPr lang="pl-PL" sz="1800" b="1" smtClean="0"/>
              <a:t>Lista zmian w kolejnych wersjach testowych</a:t>
            </a:r>
          </a:p>
          <a:p>
            <a:pPr marR="0" algn="ctr" eaLnBrk="1" hangingPunct="1"/>
            <a:endParaRPr lang="pl-PL" sz="1800" b="1" smtClean="0"/>
          </a:p>
        </p:txBody>
      </p:sp>
      <p:pic>
        <p:nvPicPr>
          <p:cNvPr id="7169" name="Picture 1"/>
          <p:cNvPicPr>
            <a:picLocks noChangeAspect="1" noChangeArrowheads="1"/>
          </p:cNvPicPr>
          <p:nvPr/>
        </p:nvPicPr>
        <p:blipFill>
          <a:blip r:embed="rId2"/>
          <a:srcRect/>
          <a:stretch>
            <a:fillRect/>
          </a:stretch>
        </p:blipFill>
        <p:spPr bwMode="auto">
          <a:xfrm>
            <a:off x="785786" y="1357298"/>
            <a:ext cx="6929486" cy="5354084"/>
          </a:xfrm>
          <a:prstGeom prst="rect">
            <a:avLst/>
          </a:prstGeom>
          <a:noFill/>
          <a:ln w="9525">
            <a:noFill/>
            <a:miter lim="800000"/>
            <a:headEnd/>
            <a:tailEnd/>
          </a:ln>
          <a:effectLst>
            <a:glow rad="228600">
              <a:schemeClr val="accent3">
                <a:satMod val="175000"/>
                <a:alpha val="40000"/>
              </a:schemeClr>
            </a:glow>
          </a:effectLst>
        </p:spPr>
      </p:pic>
      <p:sp>
        <p:nvSpPr>
          <p:cNvPr id="26628" name="pole tekstowe 5"/>
          <p:cNvSpPr txBox="1">
            <a:spLocks noChangeArrowheads="1"/>
          </p:cNvSpPr>
          <p:nvPr/>
        </p:nvSpPr>
        <p:spPr bwMode="auto">
          <a:xfrm>
            <a:off x="8072438" y="6286500"/>
            <a:ext cx="785812" cy="369888"/>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428596" y="285728"/>
            <a:ext cx="8286808" cy="6037532"/>
          </a:xfrm>
          <a:prstGeom prst="rect">
            <a:avLst/>
          </a:prstGeom>
          <a:noFill/>
          <a:ln w="9525">
            <a:noFill/>
            <a:miter lim="800000"/>
            <a:headEnd/>
            <a:tailEnd/>
          </a:ln>
          <a:effectLst>
            <a:glow rad="228600">
              <a:schemeClr val="accent3">
                <a:satMod val="175000"/>
                <a:alpha val="40000"/>
              </a:schemeClr>
            </a:glow>
          </a:effectLst>
        </p:spPr>
      </p:pic>
      <p:sp>
        <p:nvSpPr>
          <p:cNvPr id="27651" name="pole tekstowe 4"/>
          <p:cNvSpPr txBox="1">
            <a:spLocks noChangeArrowheads="1"/>
          </p:cNvSpPr>
          <p:nvPr/>
        </p:nvSpPr>
        <p:spPr bwMode="auto">
          <a:xfrm>
            <a:off x="7715250" y="6286500"/>
            <a:ext cx="928688" cy="369888"/>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85720" y="214290"/>
            <a:ext cx="8500821" cy="5929354"/>
          </a:xfrm>
          <a:prstGeom prst="rect">
            <a:avLst/>
          </a:prstGeom>
          <a:noFill/>
          <a:ln w="9525">
            <a:noFill/>
            <a:miter lim="800000"/>
            <a:headEnd/>
            <a:tailEnd/>
          </a:ln>
          <a:effectLst>
            <a:glow rad="228600">
              <a:schemeClr val="accent3">
                <a:satMod val="175000"/>
                <a:alpha val="40000"/>
              </a:schemeClr>
            </a:glow>
          </a:effectLst>
        </p:spPr>
      </p:pic>
      <p:sp>
        <p:nvSpPr>
          <p:cNvPr id="28675" name="pole tekstowe 4"/>
          <p:cNvSpPr txBox="1">
            <a:spLocks noChangeArrowheads="1"/>
          </p:cNvSpPr>
          <p:nvPr/>
        </p:nvSpPr>
        <p:spPr bwMode="auto">
          <a:xfrm>
            <a:off x="7786688" y="6215063"/>
            <a:ext cx="1071562" cy="369887"/>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85720" y="428604"/>
            <a:ext cx="6715172" cy="4935496"/>
          </a:xfrm>
          <a:prstGeom prst="rect">
            <a:avLst/>
          </a:prstGeom>
          <a:noFill/>
          <a:ln w="9525">
            <a:noFill/>
            <a:miter lim="800000"/>
            <a:headEnd/>
            <a:tailEnd/>
          </a:ln>
          <a:effectLst>
            <a:glow rad="228600">
              <a:schemeClr val="accent3">
                <a:satMod val="175000"/>
                <a:alpha val="40000"/>
              </a:schemeClr>
            </a:glow>
          </a:effectLst>
        </p:spPr>
      </p:pic>
      <p:pic>
        <p:nvPicPr>
          <p:cNvPr id="29699" name="Picture 3"/>
          <p:cNvPicPr>
            <a:picLocks noChangeAspect="1" noChangeArrowheads="1"/>
          </p:cNvPicPr>
          <p:nvPr/>
        </p:nvPicPr>
        <p:blipFill>
          <a:blip r:embed="rId3"/>
          <a:srcRect t="20689"/>
          <a:stretch>
            <a:fillRect/>
          </a:stretch>
        </p:blipFill>
        <p:spPr bwMode="auto">
          <a:xfrm>
            <a:off x="285750" y="5286375"/>
            <a:ext cx="6715125" cy="1095375"/>
          </a:xfrm>
          <a:prstGeom prst="rect">
            <a:avLst/>
          </a:prstGeom>
          <a:noFill/>
          <a:ln w="9525">
            <a:noFill/>
            <a:miter lim="800000"/>
            <a:headEnd/>
            <a:tailEnd/>
          </a:ln>
        </p:spPr>
      </p:pic>
      <p:sp>
        <p:nvSpPr>
          <p:cNvPr id="29700" name="pole tekstowe 5"/>
          <p:cNvSpPr txBox="1">
            <a:spLocks noChangeArrowheads="1"/>
          </p:cNvSpPr>
          <p:nvPr/>
        </p:nvSpPr>
        <p:spPr bwMode="auto">
          <a:xfrm>
            <a:off x="7286625" y="5929313"/>
            <a:ext cx="1071563" cy="369887"/>
          </a:xfrm>
          <a:prstGeom prst="rect">
            <a:avLst/>
          </a:prstGeom>
          <a:noFill/>
          <a:ln w="9525">
            <a:noFill/>
            <a:miter lim="800000"/>
            <a:headEnd/>
            <a:tailEnd/>
          </a:ln>
        </p:spPr>
        <p:txBody>
          <a:bodyPr>
            <a:spAutoFit/>
          </a:bodyPr>
          <a:lstStyle/>
          <a:p>
            <a:r>
              <a:rPr lang="pl-PL">
                <a:latin typeface="Constantia" pitchFamily="18" charset="0"/>
                <a:hlinkClick r:id="rId4"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14282" y="857232"/>
            <a:ext cx="8682982" cy="5072098"/>
          </a:xfrm>
          <a:prstGeom prst="rect">
            <a:avLst/>
          </a:prstGeom>
          <a:noFill/>
          <a:ln w="9525">
            <a:noFill/>
            <a:miter lim="800000"/>
            <a:headEnd/>
            <a:tailEnd/>
          </a:ln>
          <a:effectLst>
            <a:glow rad="228600">
              <a:schemeClr val="accent3">
                <a:satMod val="175000"/>
                <a:alpha val="40000"/>
              </a:schemeClr>
            </a:glow>
          </a:effectLst>
        </p:spPr>
      </p:pic>
      <p:sp>
        <p:nvSpPr>
          <p:cNvPr id="30723" name="pole tekstowe 4"/>
          <p:cNvSpPr txBox="1">
            <a:spLocks noChangeArrowheads="1"/>
          </p:cNvSpPr>
          <p:nvPr/>
        </p:nvSpPr>
        <p:spPr bwMode="auto">
          <a:xfrm>
            <a:off x="7358063" y="6143625"/>
            <a:ext cx="1785937" cy="369888"/>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500034" y="214290"/>
            <a:ext cx="8001056" cy="6000792"/>
          </a:xfrm>
          <a:prstGeom prst="rect">
            <a:avLst/>
          </a:prstGeom>
          <a:noFill/>
          <a:ln w="9525">
            <a:noFill/>
            <a:miter lim="800000"/>
            <a:headEnd/>
            <a:tailEnd/>
          </a:ln>
          <a:effectLst>
            <a:glow rad="228600">
              <a:schemeClr val="accent3">
                <a:satMod val="175000"/>
                <a:alpha val="40000"/>
              </a:schemeClr>
            </a:glow>
          </a:effectLst>
        </p:spPr>
      </p:pic>
      <p:sp>
        <p:nvSpPr>
          <p:cNvPr id="31747" name="pole tekstowe 4"/>
          <p:cNvSpPr txBox="1">
            <a:spLocks noChangeArrowheads="1"/>
          </p:cNvSpPr>
          <p:nvPr/>
        </p:nvSpPr>
        <p:spPr bwMode="auto">
          <a:xfrm>
            <a:off x="7429500" y="6286500"/>
            <a:ext cx="1071563" cy="369888"/>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dalej</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642910" y="642918"/>
            <a:ext cx="7812393" cy="3643338"/>
          </a:xfrm>
          <a:prstGeom prst="rect">
            <a:avLst/>
          </a:prstGeom>
          <a:noFill/>
          <a:ln w="9525">
            <a:noFill/>
            <a:miter lim="800000"/>
            <a:headEnd/>
            <a:tailEnd/>
          </a:ln>
          <a:effectLst>
            <a:glow rad="228600">
              <a:schemeClr val="accent3">
                <a:satMod val="175000"/>
                <a:alpha val="40000"/>
              </a:schemeClr>
            </a:glow>
          </a:effectLst>
        </p:spPr>
      </p:pic>
      <p:sp>
        <p:nvSpPr>
          <p:cNvPr id="32771" name="pole tekstowe 4">
            <a:hlinkClick r:id="rId3" action="ppaction://hlinksldjump"/>
          </p:cNvPr>
          <p:cNvSpPr txBox="1">
            <a:spLocks noChangeArrowheads="1"/>
          </p:cNvSpPr>
          <p:nvPr/>
        </p:nvSpPr>
        <p:spPr bwMode="auto">
          <a:xfrm>
            <a:off x="4071938" y="4786313"/>
            <a:ext cx="2928937" cy="369887"/>
          </a:xfrm>
          <a:prstGeom prst="rect">
            <a:avLst/>
          </a:prstGeom>
          <a:noFill/>
          <a:ln w="9525">
            <a:noFill/>
            <a:miter lim="800000"/>
            <a:headEnd/>
            <a:tailEnd/>
          </a:ln>
        </p:spPr>
        <p:txBody>
          <a:bodyPr>
            <a:spAutoFit/>
          </a:bodyPr>
          <a:lstStyle/>
          <a:p>
            <a:r>
              <a:rPr lang="pl-PL">
                <a:latin typeface="Constantia" pitchFamily="18" charset="0"/>
                <a:hlinkClick r:id="rId3" action="ppaction://hlinksldjump"/>
              </a:rPr>
              <a:t>wstecz</a:t>
            </a:r>
            <a:endParaRPr lang="pl-P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357166"/>
            <a:ext cx="7851648" cy="985846"/>
          </a:xfrm>
        </p:spPr>
        <p:txBody>
          <a:bodyPr/>
          <a:lstStyle/>
          <a:p>
            <a:pPr algn="ctr" eaLnBrk="1" fontAlgn="auto" hangingPunct="1">
              <a:spcAft>
                <a:spcPts val="0"/>
              </a:spcAft>
              <a:defRPr/>
            </a:pPr>
            <a:r>
              <a:rPr lang="pl-PL" dirty="0" smtClean="0">
                <a:solidFill>
                  <a:schemeClr val="accent3">
                    <a:lumMod val="40000"/>
                    <a:lumOff val="60000"/>
                  </a:schemeClr>
                </a:solidFill>
                <a:latin typeface="+mn-lt"/>
              </a:rPr>
              <a:t>OS/2</a:t>
            </a:r>
            <a:endParaRPr lang="pl-PL" dirty="0">
              <a:solidFill>
                <a:schemeClr val="accent3">
                  <a:lumMod val="40000"/>
                  <a:lumOff val="60000"/>
                </a:schemeClr>
              </a:solidFill>
              <a:latin typeface="+mn-lt"/>
            </a:endParaRPr>
          </a:p>
        </p:txBody>
      </p:sp>
      <p:sp>
        <p:nvSpPr>
          <p:cNvPr id="33795" name="Podtytuł 2"/>
          <p:cNvSpPr>
            <a:spLocks noGrp="1"/>
          </p:cNvSpPr>
          <p:nvPr>
            <p:ph type="subTitle" idx="1"/>
          </p:nvPr>
        </p:nvSpPr>
        <p:spPr>
          <a:xfrm>
            <a:off x="285750" y="1357313"/>
            <a:ext cx="8501063" cy="5500687"/>
          </a:xfrm>
        </p:spPr>
        <p:txBody>
          <a:bodyPr/>
          <a:lstStyle/>
          <a:p>
            <a:pPr marR="0" algn="l" eaLnBrk="1" hangingPunct="1">
              <a:lnSpc>
                <a:spcPct val="80000"/>
              </a:lnSpc>
            </a:pPr>
            <a:r>
              <a:rPr lang="pl-PL" sz="1600" smtClean="0"/>
              <a:t>IBM, rozwijany od 1987 roku, ponad 10 mln użytkowników, </a:t>
            </a:r>
          </a:p>
          <a:p>
            <a:pPr marR="0" algn="l" eaLnBrk="1" hangingPunct="1">
              <a:lnSpc>
                <a:spcPct val="80000"/>
              </a:lnSpc>
            </a:pPr>
            <a:r>
              <a:rPr lang="pl-PL" sz="1600" smtClean="0"/>
              <a:t>sprzedawany z komputerami IBM, Vobis. </a:t>
            </a:r>
            <a:br>
              <a:rPr lang="pl-PL" sz="1600" smtClean="0"/>
            </a:br>
            <a:r>
              <a:rPr lang="pl-PL" sz="1600" smtClean="0"/>
              <a:t>Ambitne plany: od PC do wieloprocesorowych systemów SMP. </a:t>
            </a:r>
            <a:br>
              <a:rPr lang="pl-PL" sz="1600" smtClean="0"/>
            </a:br>
            <a:r>
              <a:rPr lang="pl-PL" sz="1600" smtClean="0"/>
              <a:t>Technika: 32-bitowy, wielozadaniowy i wielowątkowy; </a:t>
            </a:r>
            <a:br>
              <a:rPr lang="pl-PL" sz="1600" smtClean="0"/>
            </a:br>
            <a:r>
              <a:rPr lang="pl-PL" sz="1600" smtClean="0"/>
              <a:t>Dobra zgodność z MS-DOS i Windows 3.1, specjalna wersja dla </a:t>
            </a:r>
          </a:p>
          <a:p>
            <a:pPr marR="0" algn="l" eaLnBrk="1" hangingPunct="1">
              <a:lnSpc>
                <a:spcPct val="80000"/>
              </a:lnSpc>
            </a:pPr>
            <a:r>
              <a:rPr lang="pl-PL" sz="1600" smtClean="0"/>
              <a:t>użytkowników systemów MS: </a:t>
            </a:r>
            <a:r>
              <a:rPr lang="pl-PL" sz="1600" b="1" smtClean="0"/>
              <a:t>OS/2 for Windows;</a:t>
            </a:r>
            <a:r>
              <a:rPr lang="pl-PL" sz="1600" smtClean="0"/>
              <a:t> </a:t>
            </a:r>
            <a:br>
              <a:rPr lang="pl-PL" sz="1600" smtClean="0"/>
            </a:br>
            <a:r>
              <a:rPr lang="pl-PL" sz="1600" smtClean="0"/>
              <a:t>Zorientowany obiektowo, bardziej niż Windows 95/98, </a:t>
            </a:r>
          </a:p>
          <a:p>
            <a:pPr marR="0" algn="l" eaLnBrk="1" hangingPunct="1">
              <a:lnSpc>
                <a:spcPct val="80000"/>
              </a:lnSpc>
            </a:pPr>
            <a:r>
              <a:rPr lang="pl-PL" sz="1600" smtClean="0"/>
              <a:t>wszystko jest obiektem, łącznie z urządzeniami systemowymi. </a:t>
            </a:r>
            <a:br>
              <a:rPr lang="pl-PL" sz="1600" smtClean="0"/>
            </a:br>
            <a:r>
              <a:rPr lang="pl-PL" sz="1600" smtClean="0"/>
              <a:t>W pełni modyfikowalny interfejs użytkownika, foldery, cienie zamiast skrótów - automatycznie się aktualizują. </a:t>
            </a:r>
          </a:p>
          <a:p>
            <a:pPr marR="0" algn="l" eaLnBrk="1" hangingPunct="1">
              <a:lnSpc>
                <a:spcPct val="80000"/>
              </a:lnSpc>
            </a:pPr>
            <a:r>
              <a:rPr lang="pl-PL" sz="1600" smtClean="0"/>
              <a:t>Stabilność systemu - różnie w różnych wersjach. </a:t>
            </a:r>
            <a:br>
              <a:rPr lang="pl-PL" sz="1600" smtClean="0"/>
            </a:br>
            <a:r>
              <a:rPr lang="pl-PL" sz="1600" smtClean="0"/>
              <a:t>IBM Works bonus pack - pakiet IBM Works, w skład których wchodzi: edytor, arkusz kalkulacyjny, baza danych, program do grafiki prezentacyjnej, organizator informacji osobistych, przeglądarki do plików graficznych i plików wideo, oprogramowanie komunikacyjne do wysyłania i odbierania faksów, łączenia się przez modem z innymi komputerami i dostępu do Internetu. </a:t>
            </a:r>
          </a:p>
          <a:p>
            <a:pPr marR="0" algn="l" eaLnBrk="1" hangingPunct="1">
              <a:lnSpc>
                <a:spcPct val="80000"/>
              </a:lnSpc>
            </a:pPr>
            <a:r>
              <a:rPr lang="pl-PL" sz="1600" smtClean="0"/>
              <a:t>OS/2 Warp Connect, duże możliwości pracy w sieciach komputerowych. </a:t>
            </a:r>
            <a:br>
              <a:rPr lang="pl-PL" sz="1600" smtClean="0"/>
            </a:br>
            <a:r>
              <a:rPr lang="pl-PL" sz="1600" smtClean="0"/>
              <a:t>OS/2 v. 4 (Merlin) Client i Server: skalowalny do 64 procesorów, integracja z Internetem (serwery telentu, FTP, WWW), sterowanie głosem, sporo aplikacji, współpracuje z programami Lotusa do pracy grupowej (Notes, Domino). </a:t>
            </a:r>
          </a:p>
          <a:p>
            <a:pPr marR="0" algn="l" eaLnBrk="1" hangingPunct="1">
              <a:lnSpc>
                <a:spcPct val="80000"/>
              </a:lnSpc>
            </a:pPr>
            <a:r>
              <a:rPr lang="pl-PL" sz="1600" smtClean="0"/>
              <a:t>Był w swoim czasie znacznie lepszy niż Windows, niestety mniej popularny. </a:t>
            </a:r>
            <a:br>
              <a:rPr lang="pl-PL" sz="1600" smtClean="0"/>
            </a:br>
            <a:r>
              <a:rPr lang="pl-PL" sz="1600" smtClean="0"/>
              <a:t>Wymagania sprzętowe dla OS/2 v. 4 są skromne:  PC-486 + 16 MB RAM. </a:t>
            </a:r>
            <a:br>
              <a:rPr lang="pl-PL" sz="1600" smtClean="0"/>
            </a:br>
            <a:r>
              <a:rPr lang="pl-PL" sz="1600" smtClean="0"/>
              <a:t>Uciążliwa instalacja, niezgodność ze standardami, np. brak czcionek TT, sterowniki trudno dostępne.</a:t>
            </a:r>
          </a:p>
          <a:p>
            <a:pPr marR="0" algn="l" eaLnBrk="1" hangingPunct="1">
              <a:lnSpc>
                <a:spcPct val="80000"/>
              </a:lnSpc>
            </a:pPr>
            <a:endParaRPr lang="pl-PL" sz="1600" smtClean="0"/>
          </a:p>
        </p:txBody>
      </p:sp>
      <p:pic>
        <p:nvPicPr>
          <p:cNvPr id="8194" name="Picture 2" descr="K:\zuza11111\os2warp_sml.gif"/>
          <p:cNvPicPr>
            <a:picLocks noChangeAspect="1" noChangeArrowheads="1"/>
          </p:cNvPicPr>
          <p:nvPr/>
        </p:nvPicPr>
        <p:blipFill>
          <a:blip r:embed="rId2"/>
          <a:srcRect/>
          <a:stretch>
            <a:fillRect/>
          </a:stretch>
        </p:blipFill>
        <p:spPr bwMode="auto">
          <a:xfrm>
            <a:off x="6143636" y="642918"/>
            <a:ext cx="2590800" cy="2133600"/>
          </a:xfrm>
          <a:prstGeom prst="rect">
            <a:avLst/>
          </a:prstGeom>
          <a:noFill/>
          <a:effectLst>
            <a:glow rad="139700">
              <a:schemeClr val="accent3">
                <a:satMod val="175000"/>
                <a:alpha val="40000"/>
              </a:schemeClr>
            </a:glow>
          </a:effectLst>
        </p:spPr>
      </p:pic>
      <p:sp>
        <p:nvSpPr>
          <p:cNvPr id="33797" name="pole tekstowe 4"/>
          <p:cNvSpPr txBox="1">
            <a:spLocks noChangeArrowheads="1"/>
          </p:cNvSpPr>
          <p:nvPr/>
        </p:nvSpPr>
        <p:spPr bwMode="auto">
          <a:xfrm>
            <a:off x="7715250"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3"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1000108"/>
            <a:ext cx="7851648" cy="1200160"/>
          </a:xfrm>
        </p:spPr>
        <p:txBody>
          <a:bodyPr/>
          <a:lstStyle/>
          <a:p>
            <a:pPr algn="ctr" eaLnBrk="1" fontAlgn="auto" hangingPunct="1">
              <a:spcAft>
                <a:spcPts val="0"/>
              </a:spcAft>
              <a:defRPr/>
            </a:pPr>
            <a:r>
              <a:rPr lang="pl-PL" dirty="0" smtClean="0">
                <a:solidFill>
                  <a:schemeClr val="accent3">
                    <a:lumMod val="40000"/>
                    <a:lumOff val="60000"/>
                  </a:schemeClr>
                </a:solidFill>
                <a:effectLst>
                  <a:outerShdw blurRad="38100" dist="38100" dir="2700000" algn="tl">
                    <a:srgbClr val="000000">
                      <a:alpha val="43137"/>
                    </a:srgbClr>
                  </a:outerShdw>
                </a:effectLst>
              </a:rPr>
              <a:t>CP/M</a:t>
            </a:r>
            <a:endParaRPr lang="pl-PL" dirty="0">
              <a:solidFill>
                <a:schemeClr val="accent3">
                  <a:lumMod val="40000"/>
                  <a:lumOff val="60000"/>
                </a:schemeClr>
              </a:solidFill>
              <a:effectLst>
                <a:outerShdw blurRad="38100" dist="38100" dir="2700000" algn="tl">
                  <a:srgbClr val="000000">
                    <a:alpha val="43137"/>
                  </a:srgbClr>
                </a:outerShdw>
              </a:effectLst>
            </a:endParaRPr>
          </a:p>
        </p:txBody>
      </p:sp>
      <p:sp>
        <p:nvSpPr>
          <p:cNvPr id="7171" name="Podtytuł 2"/>
          <p:cNvSpPr>
            <a:spLocks noGrp="1"/>
          </p:cNvSpPr>
          <p:nvPr>
            <p:ph type="subTitle" idx="1"/>
          </p:nvPr>
        </p:nvSpPr>
        <p:spPr>
          <a:xfrm>
            <a:off x="571500" y="2786063"/>
            <a:ext cx="7854950" cy="1752600"/>
          </a:xfrm>
        </p:spPr>
        <p:txBody>
          <a:bodyPr/>
          <a:lstStyle/>
          <a:p>
            <a:pPr marR="0" algn="ctr" eaLnBrk="1" hangingPunct="1"/>
            <a:r>
              <a:rPr lang="pl-PL" sz="3200" smtClean="0"/>
              <a:t>Control Program for Microprocessors, </a:t>
            </a:r>
          </a:p>
          <a:p>
            <a:pPr marR="0" algn="ctr" eaLnBrk="1" hangingPunct="1"/>
            <a:r>
              <a:rPr lang="pl-PL" sz="3200" smtClean="0"/>
              <a:t>8-bitowe systemy, 1972 </a:t>
            </a:r>
          </a:p>
          <a:p>
            <a:pPr marR="0" algn="ctr" eaLnBrk="1" hangingPunct="1"/>
            <a:r>
              <a:rPr lang="pl-PL" sz="3200" smtClean="0"/>
              <a:t>BIOS ( Basic Input Output System ) </a:t>
            </a:r>
            <a:br>
              <a:rPr lang="pl-PL" sz="3200" smtClean="0"/>
            </a:br>
            <a:r>
              <a:rPr lang="pl-PL" sz="3200" smtClean="0"/>
              <a:t>CP/M 2.20 lub CP/M Plus, Digital Research </a:t>
            </a:r>
          </a:p>
          <a:p>
            <a:pPr marR="0" algn="ctr" eaLnBrk="1" hangingPunct="1"/>
            <a:endParaRPr lang="pl-PL" sz="3200" smtClean="0"/>
          </a:p>
        </p:txBody>
      </p:sp>
      <p:sp>
        <p:nvSpPr>
          <p:cNvPr id="7172" name="pole tekstowe 6"/>
          <p:cNvSpPr txBox="1">
            <a:spLocks noChangeArrowheads="1"/>
          </p:cNvSpPr>
          <p:nvPr/>
        </p:nvSpPr>
        <p:spPr bwMode="auto">
          <a:xfrm>
            <a:off x="500063" y="600075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2"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b5petracker"/>
          <p:cNvPicPr>
            <a:picLocks noChangeAspect="1" noChangeArrowheads="1"/>
          </p:cNvPicPr>
          <p:nvPr/>
        </p:nvPicPr>
        <p:blipFill>
          <a:blip r:embed="rId2"/>
          <a:srcRect/>
          <a:stretch>
            <a:fillRect/>
          </a:stretch>
        </p:blipFill>
        <p:spPr bwMode="auto">
          <a:xfrm>
            <a:off x="285750" y="2643188"/>
            <a:ext cx="4876800" cy="3657600"/>
          </a:xfrm>
          <a:prstGeom prst="rect">
            <a:avLst/>
          </a:prstGeom>
          <a:noFill/>
          <a:ln w="9525">
            <a:noFill/>
            <a:miter lim="800000"/>
            <a:headEnd/>
            <a:tailEnd/>
          </a:ln>
        </p:spPr>
      </p:pic>
      <p:sp>
        <p:nvSpPr>
          <p:cNvPr id="2" name="Tytuł 1"/>
          <p:cNvSpPr>
            <a:spLocks noGrp="1"/>
          </p:cNvSpPr>
          <p:nvPr>
            <p:ph type="ctrTitle"/>
          </p:nvPr>
        </p:nvSpPr>
        <p:spPr>
          <a:xfrm>
            <a:off x="428596" y="500042"/>
            <a:ext cx="7851648" cy="1042982"/>
          </a:xfrm>
        </p:spPr>
        <p:txBody>
          <a:bodyPr/>
          <a:lstStyle/>
          <a:p>
            <a:pPr algn="ctr" eaLnBrk="1" fontAlgn="auto" hangingPunct="1">
              <a:spcAft>
                <a:spcPts val="0"/>
              </a:spcAft>
              <a:defRPr/>
            </a:pPr>
            <a:r>
              <a:rPr lang="pl-PL" sz="6000" dirty="0" err="1" smtClean="0">
                <a:solidFill>
                  <a:schemeClr val="accent3">
                    <a:lumMod val="40000"/>
                    <a:lumOff val="60000"/>
                  </a:schemeClr>
                </a:solidFill>
                <a:latin typeface="+mn-lt"/>
              </a:rPr>
              <a:t>BeOS</a:t>
            </a:r>
            <a:endParaRPr lang="pl-PL" dirty="0">
              <a:solidFill>
                <a:schemeClr val="accent3">
                  <a:lumMod val="40000"/>
                  <a:lumOff val="60000"/>
                </a:schemeClr>
              </a:solidFill>
              <a:latin typeface="+mn-lt"/>
            </a:endParaRPr>
          </a:p>
        </p:txBody>
      </p:sp>
      <p:sp>
        <p:nvSpPr>
          <p:cNvPr id="34820" name="Podtytuł 2"/>
          <p:cNvSpPr>
            <a:spLocks noGrp="1"/>
          </p:cNvSpPr>
          <p:nvPr>
            <p:ph type="subTitle" idx="1"/>
          </p:nvPr>
        </p:nvSpPr>
        <p:spPr>
          <a:xfrm>
            <a:off x="285750" y="1500188"/>
            <a:ext cx="8572500" cy="5357812"/>
          </a:xfrm>
        </p:spPr>
        <p:txBody>
          <a:bodyPr/>
          <a:lstStyle/>
          <a:p>
            <a:pPr marR="0" algn="ctr" eaLnBrk="1" hangingPunct="1"/>
            <a:r>
              <a:rPr lang="pl-PL" sz="2000" smtClean="0"/>
              <a:t>Architektura systemu BeOS przypomina w pewnym stopniu architekturę Windows NT. BeOS oparty jest na mikrojądrze stanowiącym centralny element systemu.</a:t>
            </a:r>
          </a:p>
          <a:p>
            <a:pPr marR="0" algn="ctr" eaLnBrk="1" hangingPunct="1"/>
            <a:endParaRPr lang="pl-PL" sz="2000" smtClean="0"/>
          </a:p>
          <a:p>
            <a:pPr marR="0" algn="ctr" eaLnBrk="1" hangingPunct="1"/>
            <a:r>
              <a:rPr lang="pl-PL" sz="2000" smtClean="0"/>
              <a:t> </a:t>
            </a:r>
          </a:p>
          <a:p>
            <a:pPr marR="0" algn="l" eaLnBrk="1" hangingPunct="1"/>
            <a:r>
              <a:rPr lang="pl-PL" sz="2000" smtClean="0"/>
              <a:t>						BeOS jest systemem 						        wielozadaniowym, którego 					                     zastowanie ukierunkowano na 						obsługę multimediów 						         (grafika, dźwięk, film itp..) 						       głównie dzięki zastowaniu       						64-bitowej obsłudze 						                  systemu plików.</a:t>
            </a:r>
          </a:p>
          <a:p>
            <a:pPr marR="0" algn="l" eaLnBrk="1" hangingPunct="1"/>
            <a:endParaRPr lang="pl-PL" sz="2000" smtClean="0"/>
          </a:p>
        </p:txBody>
      </p:sp>
      <p:sp>
        <p:nvSpPr>
          <p:cNvPr id="34821" name="Prostokąt 4"/>
          <p:cNvSpPr>
            <a:spLocks noChangeArrowheads="1"/>
          </p:cNvSpPr>
          <p:nvPr/>
        </p:nvSpPr>
        <p:spPr bwMode="auto">
          <a:xfrm>
            <a:off x="285750" y="6286500"/>
            <a:ext cx="3584575" cy="369888"/>
          </a:xfrm>
          <a:prstGeom prst="rect">
            <a:avLst/>
          </a:prstGeom>
          <a:noFill/>
          <a:ln w="9525">
            <a:noFill/>
            <a:miter lim="800000"/>
            <a:headEnd/>
            <a:tailEnd/>
          </a:ln>
        </p:spPr>
        <p:txBody>
          <a:bodyPr wrap="none">
            <a:spAutoFit/>
          </a:bodyPr>
          <a:lstStyle/>
          <a:p>
            <a:r>
              <a:rPr lang="pl-PL" b="1">
                <a:latin typeface="Constantia" pitchFamily="18" charset="0"/>
              </a:rPr>
              <a:t>Widok pulpitu systemu BeOS 5.</a:t>
            </a:r>
          </a:p>
        </p:txBody>
      </p:sp>
      <p:sp>
        <p:nvSpPr>
          <p:cNvPr id="34822" name="pole tekstowe 5"/>
          <p:cNvSpPr txBox="1">
            <a:spLocks noChangeArrowheads="1"/>
          </p:cNvSpPr>
          <p:nvPr/>
        </p:nvSpPr>
        <p:spPr bwMode="auto">
          <a:xfrm>
            <a:off x="7500938"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3"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zuza11111\MacOS_logo.jpg"/>
          <p:cNvPicPr>
            <a:picLocks noChangeAspect="1" noChangeArrowheads="1"/>
          </p:cNvPicPr>
          <p:nvPr/>
        </p:nvPicPr>
        <p:blipFill>
          <a:blip r:embed="rId2"/>
          <a:srcRect/>
          <a:stretch>
            <a:fillRect/>
          </a:stretch>
        </p:blipFill>
        <p:spPr bwMode="auto">
          <a:xfrm>
            <a:off x="285720" y="214290"/>
            <a:ext cx="1928826" cy="1928826"/>
          </a:xfrm>
          <a:prstGeom prst="rect">
            <a:avLst/>
          </a:prstGeom>
          <a:noFill/>
          <a:effectLst>
            <a:glow rad="139700">
              <a:schemeClr val="accent3">
                <a:satMod val="175000"/>
                <a:alpha val="40000"/>
              </a:schemeClr>
            </a:glow>
          </a:effectLst>
        </p:spPr>
      </p:pic>
      <p:pic>
        <p:nvPicPr>
          <p:cNvPr id="5" name="Picture 5" descr="osxtoolcustom"/>
          <p:cNvPicPr>
            <a:picLocks noChangeAspect="1" noChangeArrowheads="1"/>
          </p:cNvPicPr>
          <p:nvPr/>
        </p:nvPicPr>
        <p:blipFill>
          <a:blip r:embed="rId3"/>
          <a:srcRect/>
          <a:stretch>
            <a:fillRect/>
          </a:stretch>
        </p:blipFill>
        <p:spPr bwMode="auto">
          <a:xfrm>
            <a:off x="4572000" y="3000372"/>
            <a:ext cx="4381500" cy="3253219"/>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1571604" y="571480"/>
            <a:ext cx="7851648" cy="900106"/>
          </a:xfrm>
        </p:spPr>
        <p:txBody>
          <a:bodyPr>
            <a:normAutofit fontScale="90000"/>
          </a:bodyPr>
          <a:lstStyle/>
          <a:p>
            <a:pPr algn="ctr" eaLnBrk="1" fontAlgn="auto" hangingPunct="1">
              <a:spcAft>
                <a:spcPts val="0"/>
              </a:spcAft>
              <a:defRPr/>
            </a:pPr>
            <a:r>
              <a:rPr lang="pl-PL" sz="4400" dirty="0" err="1" smtClean="0">
                <a:solidFill>
                  <a:schemeClr val="accent3">
                    <a:lumMod val="40000"/>
                    <a:lumOff val="60000"/>
                  </a:schemeClr>
                </a:solidFill>
                <a:latin typeface="+mn-lt"/>
              </a:rPr>
              <a:t>MacOS</a:t>
            </a:r>
            <a:r>
              <a:rPr lang="pl-PL" sz="4400" dirty="0" smtClean="0">
                <a:latin typeface="+mn-lt"/>
              </a:rPr>
              <a:t> </a:t>
            </a:r>
            <a:r>
              <a:rPr lang="pl-PL" sz="2400" dirty="0" smtClean="0">
                <a:latin typeface="+mn-lt"/>
              </a:rPr>
              <a:t/>
            </a:r>
            <a:br>
              <a:rPr lang="pl-PL" sz="2400" dirty="0" smtClean="0">
                <a:latin typeface="+mn-lt"/>
              </a:rPr>
            </a:br>
            <a:r>
              <a:rPr lang="pl-PL" sz="2400" dirty="0" smtClean="0">
                <a:latin typeface="+mn-lt"/>
              </a:rPr>
              <a:t>„</a:t>
            </a:r>
            <a:r>
              <a:rPr lang="pl-PL" sz="2400" dirty="0" err="1" smtClean="0">
                <a:latin typeface="+mn-lt"/>
              </a:rPr>
              <a:t>Jobs</a:t>
            </a:r>
            <a:r>
              <a:rPr lang="pl-PL" sz="2400" dirty="0" smtClean="0">
                <a:latin typeface="+mn-lt"/>
              </a:rPr>
              <a:t> i  Woźniak zakładają firmę w garażu” </a:t>
            </a:r>
            <a:endParaRPr lang="pl-PL" sz="2400" dirty="0">
              <a:solidFill>
                <a:schemeClr val="accent3">
                  <a:lumMod val="40000"/>
                  <a:lumOff val="60000"/>
                </a:schemeClr>
              </a:solidFill>
              <a:latin typeface="+mn-lt"/>
            </a:endParaRPr>
          </a:p>
        </p:txBody>
      </p:sp>
      <p:sp>
        <p:nvSpPr>
          <p:cNvPr id="35845" name="Podtytuł 2"/>
          <p:cNvSpPr>
            <a:spLocks noGrp="1"/>
          </p:cNvSpPr>
          <p:nvPr>
            <p:ph type="subTitle" idx="1"/>
          </p:nvPr>
        </p:nvSpPr>
        <p:spPr>
          <a:xfrm>
            <a:off x="285750" y="1643063"/>
            <a:ext cx="8501063" cy="5214937"/>
          </a:xfrm>
        </p:spPr>
        <p:txBody>
          <a:bodyPr/>
          <a:lstStyle/>
          <a:p>
            <a:pPr marR="0" algn="ctr" eaLnBrk="1" hangingPunct="1"/>
            <a:r>
              <a:rPr lang="pl-PL" sz="1800" smtClean="0"/>
              <a:t>		    MacOS jest systemem operacyjnym z graficznym interfejsem			   użytkownika (GUI), działającym na komputerach Macintosh. </a:t>
            </a:r>
          </a:p>
          <a:p>
            <a:pPr marR="0" algn="ctr" eaLnBrk="1" hangingPunct="1"/>
            <a:r>
              <a:rPr lang="pl-PL" sz="1800" smtClean="0"/>
              <a:t>Z tego względu przez długi czas był wzorem dla innych systemów operacyjnych. Jego architektura opiera się na tej z systemów klasy UNIX. </a:t>
            </a:r>
          </a:p>
          <a:p>
            <a:pPr marR="0" algn="l" eaLnBrk="1" hangingPunct="1"/>
            <a:r>
              <a:rPr lang="pl-PL" sz="1800" smtClean="0"/>
              <a:t>MacOS, System 7 (1991) </a:t>
            </a:r>
            <a:br>
              <a:rPr lang="pl-PL" sz="1800" smtClean="0"/>
            </a:br>
            <a:r>
              <a:rPr lang="pl-PL" sz="1600" smtClean="0"/>
              <a:t>MacOS 8.5, integracja z Internetem, </a:t>
            </a:r>
          </a:p>
          <a:p>
            <a:pPr marR="0" algn="l" eaLnBrk="1" hangingPunct="1"/>
            <a:r>
              <a:rPr lang="pl-PL" sz="1600" smtClean="0"/>
              <a:t>szybkie szukanie informacji lokalne i w WWW,</a:t>
            </a:r>
          </a:p>
          <a:p>
            <a:pPr marR="0" algn="l" eaLnBrk="1" hangingPunct="1"/>
            <a:r>
              <a:rPr lang="pl-PL" sz="1600" smtClean="0"/>
              <a:t> dobry język skyptowy, optymalizacja dla</a:t>
            </a:r>
          </a:p>
          <a:p>
            <a:pPr marR="0" algn="l" eaLnBrk="1" hangingPunct="1"/>
            <a:r>
              <a:rPr lang="pl-PL" sz="1600" smtClean="0"/>
              <a:t> procesorów PowerPC ale nie działa na </a:t>
            </a:r>
          </a:p>
          <a:p>
            <a:pPr marR="0" algn="l" eaLnBrk="1" hangingPunct="1"/>
            <a:r>
              <a:rPr lang="pl-PL" sz="1600" smtClean="0"/>
              <a:t>procesorach Intela. </a:t>
            </a:r>
            <a:br>
              <a:rPr lang="pl-PL" sz="1600" smtClean="0"/>
            </a:br>
            <a:r>
              <a:rPr lang="pl-PL" sz="1600" smtClean="0"/>
              <a:t>Technicznie nie dorównuje Windows 98/NT ? </a:t>
            </a:r>
          </a:p>
          <a:p>
            <a:pPr marR="0" algn="l" eaLnBrk="1" hangingPunct="1"/>
            <a:r>
              <a:rPr lang="pl-PL" sz="1600" smtClean="0"/>
              <a:t>Zwolennicy Maców wolą przy nich zostać.  </a:t>
            </a:r>
          </a:p>
          <a:p>
            <a:pPr marR="0" algn="l" eaLnBrk="1" hangingPunct="1"/>
            <a:r>
              <a:rPr lang="pl-PL" sz="1600" smtClean="0"/>
              <a:t>Programy z MacOS pod Windows i odwrotnie </a:t>
            </a:r>
          </a:p>
          <a:p>
            <a:pPr marR="0" algn="l" eaLnBrk="1" hangingPunct="1">
              <a:buFontTx/>
              <a:buChar char="-"/>
            </a:pPr>
            <a:r>
              <a:rPr lang="pl-PL" sz="1600" smtClean="0"/>
              <a:t>zdecydowanie więcej programów pod Windows. </a:t>
            </a:r>
            <a:br>
              <a:rPr lang="pl-PL" sz="1600" smtClean="0"/>
            </a:br>
            <a:r>
              <a:rPr lang="pl-PL" sz="1600" smtClean="0"/>
              <a:t>Współpraca z PC/Windows </a:t>
            </a:r>
          </a:p>
          <a:p>
            <a:pPr marR="0" algn="l" eaLnBrk="1" hangingPunct="1">
              <a:buFontTx/>
              <a:buChar char="-"/>
            </a:pPr>
            <a:endParaRPr lang="pl-PL" sz="1600" smtClean="0"/>
          </a:p>
          <a:p>
            <a:pPr marR="0" algn="l" eaLnBrk="1" hangingPunct="1"/>
            <a:r>
              <a:rPr lang="pl-PL" sz="1600" smtClean="0"/>
              <a:t>Kłopoty Apple - udział systematycznie spada, nawet w USA poniżej 5%, pomimo udanych koputerów i-Mac (1998) </a:t>
            </a:r>
          </a:p>
          <a:p>
            <a:pPr marR="0" algn="ctr" eaLnBrk="1" hangingPunct="1"/>
            <a:endParaRPr lang="pl-PL" sz="1800" smtClean="0"/>
          </a:p>
        </p:txBody>
      </p:sp>
      <p:sp>
        <p:nvSpPr>
          <p:cNvPr id="35846" name="pole tekstowe 5"/>
          <p:cNvSpPr txBox="1">
            <a:spLocks noChangeArrowheads="1"/>
          </p:cNvSpPr>
          <p:nvPr/>
        </p:nvSpPr>
        <p:spPr bwMode="auto">
          <a:xfrm>
            <a:off x="7715250" y="648811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zuza11111\logo_novell.gif"/>
          <p:cNvPicPr>
            <a:picLocks noChangeAspect="1" noChangeArrowheads="1"/>
          </p:cNvPicPr>
          <p:nvPr/>
        </p:nvPicPr>
        <p:blipFill>
          <a:blip r:embed="rId2"/>
          <a:srcRect/>
          <a:stretch>
            <a:fillRect/>
          </a:stretch>
        </p:blipFill>
        <p:spPr bwMode="auto">
          <a:xfrm>
            <a:off x="285720" y="857232"/>
            <a:ext cx="1785950" cy="720141"/>
          </a:xfrm>
          <a:prstGeom prst="rect">
            <a:avLst/>
          </a:prstGeom>
          <a:noFill/>
          <a:effectLst>
            <a:glow rad="139700">
              <a:schemeClr val="accent3">
                <a:satMod val="175000"/>
                <a:alpha val="40000"/>
              </a:schemeClr>
            </a:glow>
          </a:effectLst>
        </p:spPr>
      </p:pic>
      <p:sp>
        <p:nvSpPr>
          <p:cNvPr id="5" name="Tytuł 1"/>
          <p:cNvSpPr txBox="1">
            <a:spLocks/>
          </p:cNvSpPr>
          <p:nvPr/>
        </p:nvSpPr>
        <p:spPr>
          <a:xfrm>
            <a:off x="1857324" y="571480"/>
            <a:ext cx="7286676" cy="134303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pl-PL" sz="4000" b="1">
                <a:solidFill>
                  <a:schemeClr val="accent3">
                    <a:tint val="90000"/>
                    <a:satMod val="120000"/>
                  </a:schemeClr>
                </a:solidFill>
                <a:effectLst>
                  <a:outerShdw blurRad="38100" dist="25400" dir="5400000" algn="tl" rotWithShape="0">
                    <a:srgbClr val="000000">
                      <a:alpha val="43000"/>
                    </a:srgbClr>
                  </a:outerShdw>
                </a:effectLst>
                <a:latin typeface="+mn-lt"/>
                <a:ea typeface="+mj-ea"/>
                <a:cs typeface="+mj-cs"/>
              </a:rPr>
              <a:t>NOS, czyli sieciowe systemy operacyjne</a:t>
            </a:r>
            <a:endParaRPr lang="pl-PL" sz="4000" b="1" dirty="0">
              <a:solidFill>
                <a:schemeClr val="accent3">
                  <a:tint val="90000"/>
                  <a:satMod val="120000"/>
                </a:schemeClr>
              </a:solidFill>
              <a:effectLst>
                <a:outerShdw blurRad="38100" dist="25400" dir="5400000" algn="tl" rotWithShape="0">
                  <a:srgbClr val="000000">
                    <a:alpha val="43000"/>
                  </a:srgbClr>
                </a:outerShdw>
              </a:effectLst>
              <a:latin typeface="+mn-lt"/>
              <a:ea typeface="+mj-ea"/>
              <a:cs typeface="+mj-cs"/>
            </a:endParaRPr>
          </a:p>
        </p:txBody>
      </p:sp>
      <p:sp>
        <p:nvSpPr>
          <p:cNvPr id="36868" name="Podtytuł 2"/>
          <p:cNvSpPr>
            <a:spLocks noGrp="1"/>
          </p:cNvSpPr>
          <p:nvPr>
            <p:ph type="subTitle" idx="1"/>
          </p:nvPr>
        </p:nvSpPr>
        <p:spPr>
          <a:xfrm>
            <a:off x="285750" y="1857375"/>
            <a:ext cx="8501063" cy="5000625"/>
          </a:xfrm>
        </p:spPr>
        <p:txBody>
          <a:bodyPr/>
          <a:lstStyle/>
          <a:p>
            <a:pPr marR="0" algn="l" eaLnBrk="1" hangingPunct="1"/>
            <a:r>
              <a:rPr lang="pl-PL" sz="1600" smtClean="0"/>
              <a:t>Systemy NOS nie mają własnych aplikacji oprócz programów służących do zarządzania siecią. </a:t>
            </a:r>
            <a:br>
              <a:rPr lang="pl-PL" sz="1600" smtClean="0"/>
            </a:br>
            <a:r>
              <a:rPr lang="pl-PL" sz="1600" smtClean="0"/>
              <a:t>Współpracują z komputerami-klientami korzystającymi z różnych systemów operacyjnych (DOS, Windows 3.1/95/98/NT, MacOS, OS/2 i innych), zapewniając ich integrację w ramach sieci LAN. </a:t>
            </a:r>
          </a:p>
          <a:p>
            <a:pPr marR="0" algn="l" eaLnBrk="1" hangingPunct="1"/>
            <a:r>
              <a:rPr lang="pl-PL" sz="1600" smtClean="0"/>
              <a:t>NetWare firmy </a:t>
            </a:r>
            <a:r>
              <a:rPr lang="pl-PL" sz="1600" u="sng" smtClean="0">
                <a:hlinkClick r:id="rId3"/>
              </a:rPr>
              <a:t>Novell</a:t>
            </a:r>
            <a:r>
              <a:rPr lang="pl-PL" sz="1600" smtClean="0"/>
              <a:t> Inc </a:t>
            </a:r>
            <a:br>
              <a:rPr lang="pl-PL" sz="1600" smtClean="0"/>
            </a:br>
            <a:r>
              <a:rPr lang="pl-PL" sz="1600" smtClean="0"/>
              <a:t>NetWare 3.11, do 250 użytkowników korzystających z jednego serwera </a:t>
            </a:r>
            <a:br>
              <a:rPr lang="pl-PL" sz="1600" smtClean="0"/>
            </a:br>
            <a:r>
              <a:rPr lang="pl-PL" sz="1600" smtClean="0"/>
              <a:t>NetWare 4.0, duży system operacyjny, 60 MB na dysku </a:t>
            </a:r>
            <a:br>
              <a:rPr lang="pl-PL" sz="1600" smtClean="0"/>
            </a:br>
            <a:r>
              <a:rPr lang="pl-PL" sz="1600" smtClean="0"/>
              <a:t>NetWare Expert - analiza stanu sieci </a:t>
            </a:r>
            <a:br>
              <a:rPr lang="pl-PL" sz="1600" smtClean="0"/>
            </a:br>
            <a:r>
              <a:rPr lang="pl-PL" sz="1600" smtClean="0"/>
              <a:t>Peer to peer - grupa komputerów dzielących zasoby </a:t>
            </a:r>
          </a:p>
          <a:p>
            <a:pPr marR="0" algn="l" eaLnBrk="1" hangingPunct="1"/>
            <a:r>
              <a:rPr lang="pl-PL" sz="1600" u="sng" smtClean="0">
                <a:hlinkClick r:id="rId4"/>
              </a:rPr>
              <a:t>NANT</a:t>
            </a:r>
            <a:r>
              <a:rPr lang="pl-PL" sz="1600" smtClean="0"/>
              <a:t> - Integracja NetWare i Windows NT </a:t>
            </a:r>
            <a:br>
              <a:rPr lang="pl-PL" sz="1600" smtClean="0"/>
            </a:br>
            <a:r>
              <a:rPr lang="pl-PL" sz="1600" u="sng" smtClean="0">
                <a:hlinkClick r:id="rId5"/>
              </a:rPr>
              <a:t>NDS dla NT</a:t>
            </a:r>
            <a:r>
              <a:rPr lang="pl-PL" sz="1600" smtClean="0"/>
              <a:t> </a:t>
            </a:r>
          </a:p>
          <a:p>
            <a:pPr marR="0" algn="l" eaLnBrk="1" hangingPunct="1"/>
            <a:r>
              <a:rPr lang="pl-PL" sz="1600" smtClean="0"/>
              <a:t>Mozliwości, usługi sieciowe, NetWare Directory Services (NDS) - obecnie również w Windows NT </a:t>
            </a:r>
            <a:br>
              <a:rPr lang="pl-PL" sz="1600" smtClean="0"/>
            </a:br>
            <a:r>
              <a:rPr lang="pl-PL" sz="1600" smtClean="0"/>
              <a:t>RSA encryption technology i bezpieczeństwo sieci; </a:t>
            </a:r>
            <a:br>
              <a:rPr lang="pl-PL" sz="1600" smtClean="0"/>
            </a:br>
            <a:r>
              <a:rPr lang="pl-PL" sz="1600" smtClean="0"/>
              <a:t>Rozbudowana infrastruktura, szkolenia, certyfikaty, ponad 300 firm w Polsce reprezentuje Novell Inc. </a:t>
            </a:r>
          </a:p>
          <a:p>
            <a:pPr marR="0" algn="l" eaLnBrk="1" hangingPunct="1"/>
            <a:r>
              <a:rPr lang="pl-PL" sz="1600" smtClean="0"/>
              <a:t>Czy NOS-y a zwłaszcza NetWare nadal będą się rozwijać? NOS-y powstały gdy popularnym systemom na PC brakowało możliwości pracy w sieci. Udział NOS na rynku systematycznie spada. </a:t>
            </a:r>
          </a:p>
          <a:p>
            <a:pPr marR="0" algn="l" eaLnBrk="1" hangingPunct="1"/>
            <a:endParaRPr lang="pl-PL" sz="1600" smtClean="0"/>
          </a:p>
        </p:txBody>
      </p:sp>
      <p:sp>
        <p:nvSpPr>
          <p:cNvPr id="36869" name="pole tekstowe 6"/>
          <p:cNvSpPr txBox="1">
            <a:spLocks noChangeArrowheads="1"/>
          </p:cNvSpPr>
          <p:nvPr/>
        </p:nvSpPr>
        <p:spPr bwMode="auto">
          <a:xfrm>
            <a:off x="7715250" y="648811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6"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olcdebadui"/>
          <p:cNvPicPr>
            <a:picLocks noChangeAspect="1" noChangeArrowheads="1"/>
          </p:cNvPicPr>
          <p:nvPr/>
        </p:nvPicPr>
        <p:blipFill>
          <a:blip r:embed="rId2"/>
          <a:srcRect/>
          <a:stretch>
            <a:fillRect/>
          </a:stretch>
        </p:blipFill>
        <p:spPr bwMode="auto">
          <a:xfrm>
            <a:off x="4643438" y="2571744"/>
            <a:ext cx="4191029" cy="3143272"/>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428596" y="285728"/>
            <a:ext cx="7851648" cy="1057284"/>
          </a:xfrm>
        </p:spPr>
        <p:txBody>
          <a:bodyPr/>
          <a:lstStyle/>
          <a:p>
            <a:pPr algn="l" eaLnBrk="1" fontAlgn="auto" hangingPunct="1">
              <a:spcAft>
                <a:spcPts val="0"/>
              </a:spcAft>
              <a:defRPr/>
            </a:pPr>
            <a:r>
              <a:rPr lang="pl-PL" sz="3100" dirty="0" smtClean="0"/>
              <a:t>260 wersji </a:t>
            </a:r>
            <a:r>
              <a:rPr lang="pl-PL" sz="3100" dirty="0" err="1" smtClean="0"/>
              <a:t>Unixa</a:t>
            </a:r>
            <a:r>
              <a:rPr lang="pl-PL" sz="3100" dirty="0" smtClean="0"/>
              <a:t>!       </a:t>
            </a:r>
            <a:r>
              <a:rPr lang="pl-PL" sz="6000" dirty="0" smtClean="0">
                <a:solidFill>
                  <a:schemeClr val="accent3">
                    <a:lumMod val="40000"/>
                    <a:lumOff val="60000"/>
                  </a:schemeClr>
                </a:solidFill>
                <a:latin typeface="+mn-lt"/>
              </a:rPr>
              <a:t>Unix</a:t>
            </a:r>
            <a:endParaRPr lang="pl-PL" dirty="0">
              <a:solidFill>
                <a:schemeClr val="accent3">
                  <a:lumMod val="40000"/>
                  <a:lumOff val="60000"/>
                </a:schemeClr>
              </a:solidFill>
              <a:latin typeface="+mn-lt"/>
            </a:endParaRPr>
          </a:p>
        </p:txBody>
      </p:sp>
      <p:sp>
        <p:nvSpPr>
          <p:cNvPr id="37892" name="Podtytuł 2"/>
          <p:cNvSpPr>
            <a:spLocks noGrp="1"/>
          </p:cNvSpPr>
          <p:nvPr>
            <p:ph type="subTitle" idx="1"/>
          </p:nvPr>
        </p:nvSpPr>
        <p:spPr>
          <a:xfrm>
            <a:off x="214313" y="1428750"/>
            <a:ext cx="8715375" cy="5214938"/>
          </a:xfrm>
        </p:spPr>
        <p:txBody>
          <a:bodyPr/>
          <a:lstStyle/>
          <a:p>
            <a:pPr marR="0" algn="ctr" eaLnBrk="1" hangingPunct="1">
              <a:lnSpc>
                <a:spcPct val="80000"/>
              </a:lnSpc>
            </a:pPr>
            <a:r>
              <a:rPr lang="pl-PL" sz="1500" smtClean="0"/>
              <a:t>Rozwijany od 1970 roku, laboratoria Bella firmy AT&amp;T. </a:t>
            </a:r>
          </a:p>
          <a:p>
            <a:pPr marR="0" algn="ctr" eaLnBrk="1" hangingPunct="1">
              <a:lnSpc>
                <a:spcPct val="80000"/>
              </a:lnSpc>
            </a:pPr>
            <a:r>
              <a:rPr lang="pl-PL" sz="1500" smtClean="0"/>
              <a:t>Standard z 1974: Unix System V (1986), model BSD (Berkeley Software Distribution), niekomercyjna wersja BSD (Berkeley Software Distribution), SVR4, czyli System V Release 4 </a:t>
            </a:r>
          </a:p>
          <a:p>
            <a:pPr marR="0" algn="l" eaLnBrk="1" hangingPunct="1">
              <a:lnSpc>
                <a:spcPct val="80000"/>
              </a:lnSpc>
            </a:pPr>
            <a:r>
              <a:rPr lang="pl-PL" sz="1600" b="1" smtClean="0">
                <a:solidFill>
                  <a:srgbClr val="89C3E5"/>
                </a:solidFill>
              </a:rPr>
              <a:t>Główne cechy:</a:t>
            </a:r>
            <a:r>
              <a:rPr lang="pl-PL" sz="1600" smtClean="0">
                <a:solidFill>
                  <a:srgbClr val="89C3E5"/>
                </a:solidFill>
              </a:rPr>
              <a:t> </a:t>
            </a:r>
            <a:r>
              <a:rPr lang="pl-PL" sz="1600" smtClean="0"/>
              <a:t/>
            </a:r>
            <a:br>
              <a:rPr lang="pl-PL" sz="1600" smtClean="0"/>
            </a:br>
            <a:r>
              <a:rPr lang="pl-PL" sz="1600" smtClean="0"/>
              <a:t>Hierarchiczny system i ścieżki dostępu do plików. </a:t>
            </a:r>
            <a:br>
              <a:rPr lang="pl-PL" sz="1600" smtClean="0"/>
            </a:br>
            <a:r>
              <a:rPr lang="pl-PL" sz="1600" smtClean="0"/>
              <a:t>Ochrona dostępu do katalogów i plików. </a:t>
            </a:r>
            <a:br>
              <a:rPr lang="pl-PL" sz="1600" smtClean="0"/>
            </a:br>
            <a:r>
              <a:rPr lang="pl-PL" sz="1600" smtClean="0"/>
              <a:t>Wieloprogramowość i wielodostęp. </a:t>
            </a:r>
            <a:br>
              <a:rPr lang="pl-PL" sz="1600" smtClean="0"/>
            </a:br>
            <a:r>
              <a:rPr lang="pl-PL" sz="1600" smtClean="0"/>
              <a:t>Łatwe dostosowanie interpretera poleceń do </a:t>
            </a:r>
          </a:p>
          <a:p>
            <a:pPr marR="0" algn="l" eaLnBrk="1" hangingPunct="1">
              <a:lnSpc>
                <a:spcPct val="80000"/>
              </a:lnSpc>
            </a:pPr>
            <a:r>
              <a:rPr lang="pl-PL" sz="1600" smtClean="0"/>
              <a:t>użytkownika. </a:t>
            </a:r>
            <a:br>
              <a:rPr lang="pl-PL" sz="1600" smtClean="0"/>
            </a:br>
            <a:r>
              <a:rPr lang="pl-PL" sz="1600" smtClean="0"/>
              <a:t>Praca w sieci. </a:t>
            </a:r>
          </a:p>
          <a:p>
            <a:pPr marR="0" algn="l" eaLnBrk="1" hangingPunct="1">
              <a:lnSpc>
                <a:spcPct val="80000"/>
              </a:lnSpc>
            </a:pPr>
            <a:r>
              <a:rPr lang="pl-PL" sz="1600" b="1" smtClean="0">
                <a:solidFill>
                  <a:srgbClr val="89C3E5"/>
                </a:solidFill>
              </a:rPr>
              <a:t>Zalety</a:t>
            </a:r>
            <a:r>
              <a:rPr lang="pl-PL" sz="1600" smtClean="0">
                <a:solidFill>
                  <a:srgbClr val="89C3E5"/>
                </a:solidFill>
              </a:rPr>
              <a:t>: </a:t>
            </a:r>
            <a:r>
              <a:rPr lang="pl-PL" sz="1600" smtClean="0"/>
              <a:t>większe możliwości wielozadaniowej</a:t>
            </a:r>
          </a:p>
          <a:p>
            <a:pPr marR="0" algn="l" eaLnBrk="1" hangingPunct="1">
              <a:lnSpc>
                <a:spcPct val="80000"/>
              </a:lnSpc>
            </a:pPr>
            <a:r>
              <a:rPr lang="pl-PL" sz="1600" smtClean="0"/>
              <a:t> i wielodostępnej pracy niż inne systemy; </a:t>
            </a:r>
            <a:br>
              <a:rPr lang="pl-PL" sz="1600" smtClean="0"/>
            </a:br>
            <a:r>
              <a:rPr lang="pl-PL" sz="1600" smtClean="0"/>
              <a:t>Lepsze skalowanie, przetwarzanie rozproszone,</a:t>
            </a:r>
          </a:p>
          <a:p>
            <a:pPr marR="0" algn="l" eaLnBrk="1" hangingPunct="1">
              <a:lnSpc>
                <a:spcPct val="80000"/>
              </a:lnSpc>
            </a:pPr>
            <a:r>
              <a:rPr lang="pl-PL" sz="1600" smtClean="0"/>
              <a:t> stabilna praca </a:t>
            </a:r>
            <a:br>
              <a:rPr lang="pl-PL" sz="1600" smtClean="0"/>
            </a:br>
            <a:r>
              <a:rPr lang="pl-PL" sz="1600" smtClean="0"/>
              <a:t>System kolejkowania na rozproszonego</a:t>
            </a:r>
            <a:r>
              <a:rPr lang="pl-PL" sz="1600" b="1" smtClean="0"/>
              <a:t> </a:t>
            </a:r>
          </a:p>
          <a:p>
            <a:pPr marR="0" algn="l" eaLnBrk="1" hangingPunct="1">
              <a:lnSpc>
                <a:spcPct val="80000"/>
              </a:lnSpc>
            </a:pPr>
            <a:r>
              <a:rPr lang="pl-PL" sz="1600" b="1" smtClean="0"/>
              <a:t>Condor </a:t>
            </a:r>
            <a:r>
              <a:rPr lang="pl-PL" sz="1600" smtClean="0"/>
              <a:t>- możliwość pracy na klastrach stacji </a:t>
            </a:r>
          </a:p>
          <a:p>
            <a:pPr marR="0" algn="l" eaLnBrk="1" hangingPunct="1">
              <a:lnSpc>
                <a:spcPct val="80000"/>
              </a:lnSpc>
            </a:pPr>
            <a:r>
              <a:rPr lang="pl-PL" sz="1600" smtClean="0"/>
              <a:t>roboczych. </a:t>
            </a:r>
          </a:p>
          <a:p>
            <a:pPr marR="0" algn="l" eaLnBrk="1" hangingPunct="1">
              <a:lnSpc>
                <a:spcPct val="80000"/>
              </a:lnSpc>
            </a:pPr>
            <a:r>
              <a:rPr lang="pl-PL" sz="1600" b="1" smtClean="0">
                <a:solidFill>
                  <a:srgbClr val="89C3E5"/>
                </a:solidFill>
              </a:rPr>
              <a:t>Wady</a:t>
            </a:r>
            <a:r>
              <a:rPr lang="pl-PL" sz="1600" smtClean="0">
                <a:solidFill>
                  <a:srgbClr val="89C3E5"/>
                </a:solidFill>
              </a:rPr>
              <a:t>: </a:t>
            </a:r>
            <a:r>
              <a:rPr lang="pl-PL" sz="1600" smtClean="0"/>
              <a:t/>
            </a:r>
            <a:br>
              <a:rPr lang="pl-PL" sz="1600" smtClean="0"/>
            </a:br>
            <a:r>
              <a:rPr lang="pl-PL" sz="1600" smtClean="0"/>
              <a:t>za dużo wersji, </a:t>
            </a:r>
            <a:br>
              <a:rPr lang="pl-PL" sz="1600" smtClean="0"/>
            </a:br>
            <a:r>
              <a:rPr lang="pl-PL" sz="1600" smtClean="0"/>
              <a:t>orientacja tekstowa, każde polecenie ma wiele </a:t>
            </a:r>
          </a:p>
          <a:p>
            <a:pPr marR="0" algn="l" eaLnBrk="1" hangingPunct="1">
              <a:lnSpc>
                <a:spcPct val="80000"/>
              </a:lnSpc>
            </a:pPr>
            <a:r>
              <a:rPr lang="pl-PL" sz="1600" smtClean="0"/>
              <a:t>parametrów </a:t>
            </a:r>
            <a:br>
              <a:rPr lang="pl-PL" sz="1600" smtClean="0"/>
            </a:br>
            <a:r>
              <a:rPr lang="pl-PL" sz="1600" smtClean="0"/>
              <a:t>niewielka pomoc - tylko strony podręcznika napisanego w bardzo techniczny sposób </a:t>
            </a:r>
            <a:br>
              <a:rPr lang="pl-PL" sz="1600" smtClean="0"/>
            </a:br>
            <a:endParaRPr lang="pl-PL" sz="1600" smtClean="0"/>
          </a:p>
          <a:p>
            <a:pPr marR="0" algn="l" eaLnBrk="1" hangingPunct="1">
              <a:lnSpc>
                <a:spcPct val="80000"/>
              </a:lnSpc>
            </a:pPr>
            <a:endParaRPr lang="pl-PL" sz="1700" smtClean="0"/>
          </a:p>
          <a:p>
            <a:pPr marR="0" algn="l" eaLnBrk="1" hangingPunct="1">
              <a:lnSpc>
                <a:spcPct val="80000"/>
              </a:lnSpc>
            </a:pPr>
            <a:endParaRPr lang="pl-PL" sz="1700" smtClean="0"/>
          </a:p>
          <a:p>
            <a:pPr marR="0" algn="l" eaLnBrk="1" hangingPunct="1">
              <a:lnSpc>
                <a:spcPct val="80000"/>
              </a:lnSpc>
            </a:pPr>
            <a:endParaRPr lang="pl-PL" sz="1700" smtClean="0"/>
          </a:p>
        </p:txBody>
      </p:sp>
      <p:pic>
        <p:nvPicPr>
          <p:cNvPr id="11266" name="Picture 2" descr="K:\zuza11111\unix_logo.gif"/>
          <p:cNvPicPr>
            <a:picLocks noChangeAspect="1" noChangeArrowheads="1"/>
          </p:cNvPicPr>
          <p:nvPr/>
        </p:nvPicPr>
        <p:blipFill>
          <a:blip r:embed="rId3"/>
          <a:srcRect/>
          <a:stretch>
            <a:fillRect/>
          </a:stretch>
        </p:blipFill>
        <p:spPr bwMode="auto">
          <a:xfrm>
            <a:off x="7000892" y="428604"/>
            <a:ext cx="1619250" cy="866775"/>
          </a:xfrm>
          <a:prstGeom prst="rect">
            <a:avLst/>
          </a:prstGeom>
          <a:noFill/>
          <a:effectLst>
            <a:glow rad="139700">
              <a:schemeClr val="accent3">
                <a:satMod val="175000"/>
                <a:alpha val="40000"/>
              </a:schemeClr>
            </a:glow>
          </a:effectLst>
        </p:spPr>
      </p:pic>
      <p:sp>
        <p:nvSpPr>
          <p:cNvPr id="37894" name="pole tekstowe 5"/>
          <p:cNvSpPr txBox="1">
            <a:spLocks noChangeArrowheads="1"/>
          </p:cNvSpPr>
          <p:nvPr/>
        </p:nvSpPr>
        <p:spPr bwMode="auto">
          <a:xfrm>
            <a:off x="7715250"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8floppy"/>
          <p:cNvPicPr>
            <a:picLocks noChangeAspect="1" noChangeArrowheads="1"/>
          </p:cNvPicPr>
          <p:nvPr/>
        </p:nvPicPr>
        <p:blipFill>
          <a:blip r:embed="rId2"/>
          <a:srcRect/>
          <a:stretch>
            <a:fillRect/>
          </a:stretch>
        </p:blipFill>
        <p:spPr bwMode="auto">
          <a:xfrm>
            <a:off x="285720" y="3143248"/>
            <a:ext cx="4476781" cy="3357586"/>
          </a:xfrm>
          <a:prstGeom prst="rect">
            <a:avLst/>
          </a:prstGeom>
          <a:noFill/>
          <a:effectLst>
            <a:glow rad="101600">
              <a:schemeClr val="accent3">
                <a:satMod val="175000"/>
                <a:alpha val="40000"/>
              </a:schemeClr>
            </a:glow>
          </a:effectLst>
        </p:spPr>
      </p:pic>
      <p:sp>
        <p:nvSpPr>
          <p:cNvPr id="2" name="Tytuł 1"/>
          <p:cNvSpPr>
            <a:spLocks noGrp="1"/>
          </p:cNvSpPr>
          <p:nvPr>
            <p:ph type="ctrTitle"/>
          </p:nvPr>
        </p:nvSpPr>
        <p:spPr>
          <a:xfrm>
            <a:off x="571472" y="428604"/>
            <a:ext cx="7851648" cy="985846"/>
          </a:xfrm>
        </p:spPr>
        <p:txBody>
          <a:bodyPr/>
          <a:lstStyle/>
          <a:p>
            <a:pPr algn="ctr" eaLnBrk="1" fontAlgn="auto" hangingPunct="1">
              <a:spcAft>
                <a:spcPts val="0"/>
              </a:spcAft>
              <a:defRPr/>
            </a:pPr>
            <a:r>
              <a:rPr lang="pl-PL" dirty="0" smtClean="0">
                <a:solidFill>
                  <a:schemeClr val="accent3">
                    <a:lumMod val="40000"/>
                    <a:lumOff val="60000"/>
                  </a:schemeClr>
                </a:solidFill>
                <a:latin typeface="+mn-lt"/>
              </a:rPr>
              <a:t>Linux</a:t>
            </a:r>
            <a:endParaRPr lang="pl-PL" dirty="0">
              <a:solidFill>
                <a:schemeClr val="accent3">
                  <a:lumMod val="40000"/>
                  <a:lumOff val="60000"/>
                </a:schemeClr>
              </a:solidFill>
              <a:latin typeface="+mn-lt"/>
            </a:endParaRPr>
          </a:p>
        </p:txBody>
      </p:sp>
      <p:sp>
        <p:nvSpPr>
          <p:cNvPr id="38916" name="Podtytuł 2"/>
          <p:cNvSpPr>
            <a:spLocks noGrp="1"/>
          </p:cNvSpPr>
          <p:nvPr>
            <p:ph type="subTitle" idx="1"/>
          </p:nvPr>
        </p:nvSpPr>
        <p:spPr>
          <a:xfrm>
            <a:off x="285750" y="1571625"/>
            <a:ext cx="8572500" cy="5000625"/>
          </a:xfrm>
        </p:spPr>
        <p:txBody>
          <a:bodyPr/>
          <a:lstStyle/>
          <a:p>
            <a:pPr marR="0" algn="l" eaLnBrk="1" hangingPunct="1"/>
            <a:r>
              <a:rPr lang="pl-PL" sz="1800" smtClean="0"/>
              <a:t>Darmowy Unix, dzieło Linusa Torvalda z Finlandii, </a:t>
            </a:r>
          </a:p>
          <a:p>
            <a:pPr marR="0" algn="l" eaLnBrk="1" hangingPunct="1"/>
            <a:r>
              <a:rPr lang="pl-PL" sz="1800" smtClean="0"/>
              <a:t>niektóre wersje sprzedawane są obecnie komercyjnie. </a:t>
            </a:r>
            <a:br>
              <a:rPr lang="pl-PL" sz="1800" smtClean="0"/>
            </a:br>
            <a:r>
              <a:rPr lang="pl-PL" sz="1800" smtClean="0"/>
              <a:t>Skromne wymagania, PC i stacje robocze, </a:t>
            </a:r>
            <a:br>
              <a:rPr lang="pl-PL" sz="1800" smtClean="0"/>
            </a:br>
            <a:r>
              <a:rPr lang="pl-PL" sz="1800" smtClean="0"/>
              <a:t>Obecnie najbardziej popularna wersja Unixa</a:t>
            </a:r>
          </a:p>
          <a:p>
            <a:pPr marR="0" algn="l" eaLnBrk="1" hangingPunct="1"/>
            <a:endParaRPr lang="pl-PL" sz="1800" smtClean="0"/>
          </a:p>
          <a:p>
            <a:pPr marR="0" algn="l" eaLnBrk="1" hangingPunct="1"/>
            <a:endParaRPr lang="pl-PL" sz="1800" smtClean="0"/>
          </a:p>
          <a:p>
            <a:pPr marR="0" algn="l" eaLnBrk="1" hangingPunct="1"/>
            <a:r>
              <a:rPr lang="pl-PL" sz="1800" smtClean="0"/>
              <a:t>					Linux jest systemem w pełni </a:t>
            </a:r>
          </a:p>
          <a:p>
            <a:pPr marR="0" algn="l" eaLnBrk="1" hangingPunct="1"/>
            <a:r>
              <a:rPr lang="pl-PL" sz="1800" smtClean="0"/>
              <a:t>					32-bitowym (jeśli działa na 32-bitowych 					maszynach) lub 64-bitowym (jeśli 						działa na procesorze 64-bitowym).</a:t>
            </a:r>
          </a:p>
          <a:p>
            <a:pPr marR="0" algn="l" eaLnBrk="1" hangingPunct="1"/>
            <a:endParaRPr lang="pl-PL" sz="1800" smtClean="0"/>
          </a:p>
          <a:p>
            <a:pPr marR="0" algn="l" eaLnBrk="1" hangingPunct="1"/>
            <a:endParaRPr lang="pl-PL" sz="1800" smtClean="0"/>
          </a:p>
          <a:p>
            <a:pPr marR="0" algn="l" eaLnBrk="1" hangingPunct="1"/>
            <a:r>
              <a:rPr lang="pl-PL" sz="1800" smtClean="0"/>
              <a:t>					Możliwości uruchomiania programów 					dla Windows - za pomocą emulacji lub 					</a:t>
            </a:r>
            <a:r>
              <a:rPr lang="pl-PL" sz="1800" u="sng" smtClean="0">
                <a:hlinkClick r:id="rId3"/>
              </a:rPr>
              <a:t>pakietu WINE</a:t>
            </a:r>
            <a:r>
              <a:rPr lang="pl-PL" sz="1800" smtClean="0"/>
              <a:t>.</a:t>
            </a:r>
          </a:p>
          <a:p>
            <a:pPr marR="0" algn="l" eaLnBrk="1" hangingPunct="1"/>
            <a:endParaRPr lang="pl-PL" sz="1800" smtClean="0"/>
          </a:p>
        </p:txBody>
      </p:sp>
      <p:pic>
        <p:nvPicPr>
          <p:cNvPr id="12290" name="Picture 2" descr="K:\zuza11111\linux-logo.jpg"/>
          <p:cNvPicPr>
            <a:picLocks noChangeAspect="1" noChangeArrowheads="1"/>
          </p:cNvPicPr>
          <p:nvPr/>
        </p:nvPicPr>
        <p:blipFill>
          <a:blip r:embed="rId4"/>
          <a:srcRect/>
          <a:stretch>
            <a:fillRect/>
          </a:stretch>
        </p:blipFill>
        <p:spPr bwMode="auto">
          <a:xfrm>
            <a:off x="6786578" y="357166"/>
            <a:ext cx="1947307" cy="2643206"/>
          </a:xfrm>
          <a:prstGeom prst="rect">
            <a:avLst/>
          </a:prstGeom>
          <a:noFill/>
          <a:effectLst>
            <a:glow rad="139700">
              <a:schemeClr val="accent3">
                <a:satMod val="175000"/>
                <a:alpha val="40000"/>
              </a:schemeClr>
            </a:glow>
          </a:effectLst>
        </p:spPr>
      </p:pic>
      <p:sp>
        <p:nvSpPr>
          <p:cNvPr id="38918" name="pole tekstowe 5"/>
          <p:cNvSpPr txBox="1">
            <a:spLocks noChangeArrowheads="1"/>
          </p:cNvSpPr>
          <p:nvPr/>
        </p:nvSpPr>
        <p:spPr bwMode="auto">
          <a:xfrm>
            <a:off x="7429500"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5"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642918"/>
            <a:ext cx="7851648" cy="1828800"/>
          </a:xfrm>
        </p:spPr>
        <p:txBody>
          <a:bodyPr/>
          <a:lstStyle/>
          <a:p>
            <a:pPr algn="ctr" eaLnBrk="1" fontAlgn="auto" hangingPunct="1">
              <a:spcAft>
                <a:spcPts val="0"/>
              </a:spcAft>
              <a:defRPr/>
            </a:pPr>
            <a:r>
              <a:rPr lang="pl-PL" sz="3600" dirty="0" smtClean="0">
                <a:solidFill>
                  <a:schemeClr val="accent3">
                    <a:lumMod val="40000"/>
                    <a:lumOff val="60000"/>
                  </a:schemeClr>
                </a:solidFill>
                <a:latin typeface="+mn-lt"/>
              </a:rPr>
              <a:t>Inne systemy operacyjne dla komputerów osobistych i minikomputerów</a:t>
            </a:r>
            <a:endParaRPr lang="pl-PL" sz="3600" dirty="0">
              <a:solidFill>
                <a:schemeClr val="accent3">
                  <a:lumMod val="40000"/>
                  <a:lumOff val="60000"/>
                </a:schemeClr>
              </a:solidFill>
              <a:latin typeface="+mn-lt"/>
            </a:endParaRPr>
          </a:p>
        </p:txBody>
      </p:sp>
      <p:sp>
        <p:nvSpPr>
          <p:cNvPr id="39939" name="Podtytuł 2"/>
          <p:cNvSpPr>
            <a:spLocks noGrp="1"/>
          </p:cNvSpPr>
          <p:nvPr>
            <p:ph type="subTitle" idx="1"/>
          </p:nvPr>
        </p:nvSpPr>
        <p:spPr>
          <a:xfrm>
            <a:off x="533400" y="2714625"/>
            <a:ext cx="7854950" cy="3429000"/>
          </a:xfrm>
        </p:spPr>
        <p:txBody>
          <a:bodyPr/>
          <a:lstStyle/>
          <a:p>
            <a:pPr marR="0" algn="l" eaLnBrk="1" hangingPunct="1"/>
            <a:r>
              <a:rPr lang="pl-PL" b="1" smtClean="0">
                <a:solidFill>
                  <a:srgbClr val="89C3E5"/>
                </a:solidFill>
              </a:rPr>
              <a:t>VMS</a:t>
            </a:r>
            <a:r>
              <a:rPr lang="pl-PL" smtClean="0"/>
              <a:t> na komputery </a:t>
            </a:r>
            <a:r>
              <a:rPr lang="pl-PL" b="1" smtClean="0"/>
              <a:t>Vax</a:t>
            </a:r>
            <a:r>
              <a:rPr lang="pl-PL" smtClean="0"/>
              <a:t> (10 milionów użytkowników w 1995 roku)</a:t>
            </a:r>
            <a:br>
              <a:rPr lang="pl-PL" smtClean="0"/>
            </a:br>
            <a:r>
              <a:rPr lang="pl-PL" b="1" smtClean="0">
                <a:solidFill>
                  <a:srgbClr val="89C3E5"/>
                </a:solidFill>
              </a:rPr>
              <a:t>OpenVMS</a:t>
            </a:r>
            <a:r>
              <a:rPr lang="pl-PL" b="1" smtClean="0"/>
              <a:t> </a:t>
            </a:r>
            <a:r>
              <a:rPr lang="pl-PL" smtClean="0"/>
              <a:t>, 64-bitowa wersja Open VMS 7, integracja systemów OpenVMS i Windows NT </a:t>
            </a:r>
            <a:br>
              <a:rPr lang="pl-PL" smtClean="0"/>
            </a:br>
            <a:r>
              <a:rPr lang="pl-PL" b="1" smtClean="0">
                <a:solidFill>
                  <a:srgbClr val="89C3E5"/>
                </a:solidFill>
              </a:rPr>
              <a:t>QNX </a:t>
            </a:r>
            <a:r>
              <a:rPr lang="pl-PL" b="1" smtClean="0"/>
              <a:t>, </a:t>
            </a:r>
            <a:r>
              <a:rPr lang="pl-PL" smtClean="0"/>
              <a:t>wielozadaniowy i wielodostępny </a:t>
            </a:r>
            <a:r>
              <a:rPr lang="pl-PL" b="1" smtClean="0"/>
              <a:t>system czasu rzeczywistego</a:t>
            </a:r>
            <a:r>
              <a:rPr lang="pl-PL" smtClean="0"/>
              <a:t>, bezpłatny dla niekomercyjnych użytkowników.</a:t>
            </a:r>
          </a:p>
          <a:p>
            <a:pPr marR="0" algn="l" eaLnBrk="1" hangingPunct="1"/>
            <a:endParaRPr lang="pl-PL" smtClean="0"/>
          </a:p>
        </p:txBody>
      </p:sp>
      <p:sp>
        <p:nvSpPr>
          <p:cNvPr id="39940" name="pole tekstowe 3"/>
          <p:cNvSpPr txBox="1">
            <a:spLocks noChangeArrowheads="1"/>
          </p:cNvSpPr>
          <p:nvPr/>
        </p:nvSpPr>
        <p:spPr bwMode="auto">
          <a:xfrm>
            <a:off x="7429500" y="621506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2"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zuza11111\ms-dos-logo.jpg"/>
          <p:cNvPicPr>
            <a:picLocks noChangeAspect="1" noChangeArrowheads="1"/>
          </p:cNvPicPr>
          <p:nvPr/>
        </p:nvPicPr>
        <p:blipFill>
          <a:blip r:embed="rId2"/>
          <a:srcRect/>
          <a:stretch>
            <a:fillRect/>
          </a:stretch>
        </p:blipFill>
        <p:spPr bwMode="auto">
          <a:xfrm>
            <a:off x="571472" y="4286256"/>
            <a:ext cx="1214445" cy="1370739"/>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571472" y="214290"/>
            <a:ext cx="7851648" cy="842970"/>
          </a:xfrm>
        </p:spPr>
        <p:txBody>
          <a:bodyPr/>
          <a:lstStyle/>
          <a:p>
            <a:pPr algn="ctr" eaLnBrk="1" fontAlgn="auto" hangingPunct="1">
              <a:spcAft>
                <a:spcPts val="0"/>
              </a:spcAft>
              <a:defRPr/>
            </a:pPr>
            <a:r>
              <a:rPr lang="pl-PL" sz="4800" dirty="0" smtClean="0">
                <a:solidFill>
                  <a:schemeClr val="accent3">
                    <a:lumMod val="20000"/>
                    <a:lumOff val="80000"/>
                  </a:schemeClr>
                </a:solidFill>
                <a:latin typeface="+mn-lt"/>
              </a:rPr>
              <a:t>MS-DOS</a:t>
            </a:r>
            <a:r>
              <a:rPr lang="pl-PL" sz="4800" dirty="0" smtClean="0">
                <a:solidFill>
                  <a:schemeClr val="accent3">
                    <a:lumMod val="20000"/>
                    <a:lumOff val="80000"/>
                  </a:schemeClr>
                </a:solidFill>
              </a:rPr>
              <a:t> </a:t>
            </a:r>
            <a:endParaRPr lang="pl-PL" sz="4800" dirty="0">
              <a:solidFill>
                <a:schemeClr val="accent3">
                  <a:lumMod val="20000"/>
                  <a:lumOff val="80000"/>
                </a:schemeClr>
              </a:solidFill>
            </a:endParaRPr>
          </a:p>
        </p:txBody>
      </p:sp>
      <p:sp>
        <p:nvSpPr>
          <p:cNvPr id="8196" name="Podtytuł 2"/>
          <p:cNvSpPr>
            <a:spLocks noGrp="1"/>
          </p:cNvSpPr>
          <p:nvPr>
            <p:ph type="subTitle" idx="1"/>
          </p:nvPr>
        </p:nvSpPr>
        <p:spPr>
          <a:xfrm>
            <a:off x="357188" y="1071563"/>
            <a:ext cx="8069262" cy="5572125"/>
          </a:xfrm>
        </p:spPr>
        <p:txBody>
          <a:bodyPr/>
          <a:lstStyle/>
          <a:p>
            <a:pPr marR="0" algn="ctr" eaLnBrk="1" hangingPunct="1">
              <a:lnSpc>
                <a:spcPct val="80000"/>
              </a:lnSpc>
            </a:pPr>
            <a:r>
              <a:rPr lang="pl-PL" sz="2200" b="1" smtClean="0">
                <a:solidFill>
                  <a:srgbClr val="89C3E5"/>
                </a:solidFill>
              </a:rPr>
              <a:t>Bill Gates: „640 KB powinno wystarczyć każdemu“ !</a:t>
            </a:r>
          </a:p>
          <a:p>
            <a:pPr marR="0" algn="l" eaLnBrk="1" hangingPunct="1">
              <a:lnSpc>
                <a:spcPct val="80000"/>
              </a:lnSpc>
            </a:pPr>
            <a:endParaRPr lang="pl-PL" sz="1500" b="1" smtClean="0">
              <a:solidFill>
                <a:srgbClr val="89C3E5"/>
              </a:solidFill>
            </a:endParaRPr>
          </a:p>
          <a:p>
            <a:pPr marR="0" algn="l" eaLnBrk="1" hangingPunct="1">
              <a:lnSpc>
                <a:spcPct val="80000"/>
              </a:lnSpc>
            </a:pPr>
            <a:r>
              <a:rPr lang="pl-PL" sz="1400" b="1" smtClean="0"/>
              <a:t>DOS</a:t>
            </a:r>
            <a:r>
              <a:rPr lang="pl-PL" sz="1400" smtClean="0"/>
              <a:t> – (ang. Disk Operating System), </a:t>
            </a:r>
          </a:p>
          <a:p>
            <a:pPr marR="0" algn="l" eaLnBrk="1" hangingPunct="1">
              <a:lnSpc>
                <a:spcPct val="80000"/>
              </a:lnSpc>
            </a:pPr>
            <a:r>
              <a:rPr lang="pl-PL" sz="1400" smtClean="0"/>
              <a:t>czyli Dyskowy System Operacyjny firmy Microsoft. </a:t>
            </a:r>
          </a:p>
          <a:p>
            <a:pPr marR="0" algn="l" eaLnBrk="1" hangingPunct="1">
              <a:lnSpc>
                <a:spcPct val="80000"/>
              </a:lnSpc>
            </a:pPr>
            <a:r>
              <a:rPr lang="pl-PL" sz="1400" smtClean="0"/>
              <a:t>System działa w trybie tekstowym. </a:t>
            </a:r>
          </a:p>
          <a:p>
            <a:pPr marR="0" algn="l" eaLnBrk="1" hangingPunct="1">
              <a:lnSpc>
                <a:spcPct val="80000"/>
              </a:lnSpc>
            </a:pPr>
            <a:r>
              <a:rPr lang="pl-PL" sz="1400" smtClean="0"/>
              <a:t>Wszystkie polecenia wydaje się za pomocą klawiatury. </a:t>
            </a:r>
          </a:p>
          <a:p>
            <a:pPr marR="0" algn="l" eaLnBrk="1" hangingPunct="1">
              <a:lnSpc>
                <a:spcPct val="80000"/>
              </a:lnSpc>
            </a:pPr>
            <a:r>
              <a:rPr lang="pl-PL" sz="1400" b="1" smtClean="0">
                <a:solidFill>
                  <a:srgbClr val="89C3E5"/>
                </a:solidFill>
              </a:rPr>
              <a:t>Polecenia wewnętrzne i zewnętrzne </a:t>
            </a:r>
            <a:r>
              <a:rPr lang="pl-PL" sz="1400" smtClean="0"/>
              <a:t/>
            </a:r>
            <a:br>
              <a:rPr lang="pl-PL" sz="1400" smtClean="0"/>
            </a:br>
            <a:r>
              <a:rPr lang="pl-PL" sz="1400" smtClean="0"/>
              <a:t>DISKCOPY.COM kopiujący całe dyskietki </a:t>
            </a:r>
            <a:br>
              <a:rPr lang="pl-PL" sz="1400" smtClean="0"/>
            </a:br>
            <a:r>
              <a:rPr lang="pl-PL" sz="1400" smtClean="0"/>
              <a:t>FORMAT.COM  formatowanie dyskietek i dysków twardych </a:t>
            </a:r>
            <a:br>
              <a:rPr lang="pl-PL" sz="1400" smtClean="0"/>
            </a:br>
            <a:r>
              <a:rPr lang="pl-PL" sz="1400" smtClean="0"/>
              <a:t>PRINT.COM  umożliwiający drukowanie plików ASCII </a:t>
            </a:r>
            <a:br>
              <a:rPr lang="pl-PL" sz="1400" smtClean="0"/>
            </a:br>
            <a:r>
              <a:rPr lang="pl-PL" sz="1400" smtClean="0"/>
              <a:t>Doublespace, Smartdrive </a:t>
            </a:r>
          </a:p>
          <a:p>
            <a:pPr marR="0" algn="l" eaLnBrk="1" hangingPunct="1">
              <a:lnSpc>
                <a:spcPct val="80000"/>
              </a:lnSpc>
            </a:pPr>
            <a:r>
              <a:rPr lang="pl-PL" sz="1400" smtClean="0"/>
              <a:t>Dyskietka, dysk systemowy, ładowanie, ściąganie systemu </a:t>
            </a:r>
          </a:p>
          <a:p>
            <a:pPr marR="0" algn="l" eaLnBrk="1" hangingPunct="1">
              <a:lnSpc>
                <a:spcPct val="80000"/>
              </a:lnSpc>
            </a:pPr>
            <a:r>
              <a:rPr lang="pl-PL" sz="1400" smtClean="0"/>
              <a:t>- rozruch systemu, booting </a:t>
            </a:r>
            <a:br>
              <a:rPr lang="pl-PL" sz="1400" smtClean="0"/>
            </a:br>
            <a:r>
              <a:rPr lang="pl-PL" sz="1400" smtClean="0"/>
              <a:t>DR-DOS, PC-DOS, REXX </a:t>
            </a:r>
          </a:p>
          <a:p>
            <a:pPr marR="0" algn="l" eaLnBrk="1" hangingPunct="1">
              <a:lnSpc>
                <a:spcPct val="80000"/>
              </a:lnSpc>
            </a:pPr>
            <a:endParaRPr lang="pl-PL" sz="1500" smtClean="0"/>
          </a:p>
          <a:p>
            <a:pPr marR="0" algn="l" eaLnBrk="1" hangingPunct="1">
              <a:lnSpc>
                <a:spcPct val="80000"/>
              </a:lnSpc>
            </a:pPr>
            <a:endParaRPr lang="pl-PL" sz="1300" smtClean="0"/>
          </a:p>
          <a:p>
            <a:pPr marR="0" algn="ctr" eaLnBrk="1" hangingPunct="1">
              <a:lnSpc>
                <a:spcPct val="80000"/>
              </a:lnSpc>
            </a:pPr>
            <a:r>
              <a:rPr lang="pl-PL" sz="2200" b="1" smtClean="0">
                <a:solidFill>
                  <a:srgbClr val="89C3E5"/>
                </a:solidFill>
              </a:rPr>
              <a:t>                  Jeden użytkownik, jedno zadanie.</a:t>
            </a:r>
          </a:p>
          <a:p>
            <a:pPr marR="0" algn="ctr" eaLnBrk="1" hangingPunct="1">
              <a:lnSpc>
                <a:spcPct val="80000"/>
              </a:lnSpc>
            </a:pPr>
            <a:r>
              <a:rPr lang="pl-PL" sz="1600" smtClean="0"/>
              <a:t>                         DOS jest systemem </a:t>
            </a:r>
            <a:r>
              <a:rPr lang="pl-PL" sz="1600" b="1" smtClean="0"/>
              <a:t>jednozadaniowym</a:t>
            </a:r>
            <a:r>
              <a:rPr lang="pl-PL" sz="1600" smtClean="0"/>
              <a:t>, to znaczy w dowolnej chwili                  tylko jeden program może pracować pod jego kontrolą.</a:t>
            </a:r>
          </a:p>
          <a:p>
            <a:pPr marR="0" algn="l" eaLnBrk="1" hangingPunct="1">
              <a:lnSpc>
                <a:spcPct val="80000"/>
              </a:lnSpc>
            </a:pPr>
            <a:r>
              <a:rPr lang="pl-PL" sz="1600" smtClean="0"/>
              <a:t/>
            </a:r>
            <a:br>
              <a:rPr lang="pl-PL" sz="1600" smtClean="0"/>
            </a:br>
            <a:r>
              <a:rPr lang="pl-PL" sz="1600" smtClean="0"/>
              <a:t>                                  </a:t>
            </a:r>
          </a:p>
          <a:p>
            <a:pPr marR="0" algn="l" eaLnBrk="1" hangingPunct="1">
              <a:lnSpc>
                <a:spcPct val="80000"/>
              </a:lnSpc>
            </a:pPr>
            <a:endParaRPr lang="pl-PL" sz="1600" smtClean="0"/>
          </a:p>
          <a:p>
            <a:pPr marR="0" algn="l" eaLnBrk="1" hangingPunct="1">
              <a:lnSpc>
                <a:spcPct val="80000"/>
              </a:lnSpc>
            </a:pPr>
            <a:r>
              <a:rPr lang="pl-PL" sz="1600" smtClean="0"/>
              <a:t>Złe zarządzanie pamięcią RAM, 640 KB, segmenty 64 KB, pamięć </a:t>
            </a:r>
            <a:r>
              <a:rPr lang="pl-PL" sz="1600" b="1" smtClean="0"/>
              <a:t>extended </a:t>
            </a:r>
            <a:r>
              <a:rPr lang="pl-PL" sz="1600" smtClean="0"/>
              <a:t>i </a:t>
            </a:r>
            <a:r>
              <a:rPr lang="pl-PL" sz="1600" b="1" smtClean="0"/>
              <a:t>expanded</a:t>
            </a:r>
            <a:r>
              <a:rPr lang="pl-PL" sz="1600" smtClean="0"/>
              <a:t>; </a:t>
            </a:r>
            <a:br>
              <a:rPr lang="pl-PL" sz="1600" smtClean="0"/>
            </a:br>
            <a:r>
              <a:rPr lang="pl-PL" sz="1600" smtClean="0"/>
              <a:t>      Złe zarządzanie pamięcią dyskową, partycje 32 MB, później ograniczenia do 512 MB </a:t>
            </a:r>
          </a:p>
          <a:p>
            <a:pPr marR="0" algn="l" eaLnBrk="1" hangingPunct="1">
              <a:lnSpc>
                <a:spcPct val="80000"/>
              </a:lnSpc>
            </a:pPr>
            <a:endParaRPr lang="pl-PL" sz="1300" smtClean="0"/>
          </a:p>
          <a:p>
            <a:pPr marR="0" algn="l" eaLnBrk="1" hangingPunct="1">
              <a:lnSpc>
                <a:spcPct val="80000"/>
              </a:lnSpc>
            </a:pPr>
            <a:endParaRPr lang="pl-PL" sz="1300" smtClean="0"/>
          </a:p>
        </p:txBody>
      </p:sp>
      <p:pic>
        <p:nvPicPr>
          <p:cNvPr id="5" name="Picture 9" descr="dos"/>
          <p:cNvPicPr>
            <a:picLocks noChangeAspect="1" noChangeArrowheads="1"/>
          </p:cNvPicPr>
          <p:nvPr/>
        </p:nvPicPr>
        <p:blipFill>
          <a:blip r:embed="rId3"/>
          <a:srcRect/>
          <a:stretch>
            <a:fillRect/>
          </a:stretch>
        </p:blipFill>
        <p:spPr bwMode="auto">
          <a:xfrm>
            <a:off x="5000628" y="1643050"/>
            <a:ext cx="3869449" cy="2571768"/>
          </a:xfrm>
          <a:prstGeom prst="rect">
            <a:avLst/>
          </a:prstGeom>
          <a:noFill/>
          <a:effectLst>
            <a:glow rad="139700">
              <a:schemeClr val="accent3">
                <a:satMod val="175000"/>
                <a:alpha val="40000"/>
              </a:schemeClr>
            </a:glow>
          </a:effectLst>
        </p:spPr>
      </p:pic>
      <p:sp>
        <p:nvSpPr>
          <p:cNvPr id="8198" name="pole tekstowe 6"/>
          <p:cNvSpPr txBox="1">
            <a:spLocks noChangeArrowheads="1"/>
          </p:cNvSpPr>
          <p:nvPr/>
        </p:nvSpPr>
        <p:spPr bwMode="auto">
          <a:xfrm>
            <a:off x="7500938" y="648811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7158" y="214290"/>
            <a:ext cx="7851648" cy="1785950"/>
          </a:xfrm>
        </p:spPr>
        <p:txBody>
          <a:bodyPr/>
          <a:lstStyle/>
          <a:p>
            <a:pPr algn="l" eaLnBrk="1" fontAlgn="auto" hangingPunct="1">
              <a:spcAft>
                <a:spcPts val="0"/>
              </a:spcAft>
              <a:defRPr/>
            </a:pPr>
            <a:r>
              <a:rPr lang="pl-PL" sz="4800" dirty="0" smtClean="0">
                <a:solidFill>
                  <a:schemeClr val="accent3">
                    <a:lumMod val="20000"/>
                    <a:lumOff val="80000"/>
                  </a:schemeClr>
                </a:solidFill>
                <a:latin typeface="+mn-lt"/>
              </a:rPr>
              <a:t>MS Windows 1.x i 2.x</a:t>
            </a:r>
            <a:br>
              <a:rPr lang="pl-PL" sz="4800" dirty="0" smtClean="0">
                <a:solidFill>
                  <a:schemeClr val="accent3">
                    <a:lumMod val="20000"/>
                    <a:lumOff val="80000"/>
                  </a:schemeClr>
                </a:solidFill>
                <a:latin typeface="+mn-lt"/>
              </a:rPr>
            </a:br>
            <a:endParaRPr lang="pl-PL" sz="4800" dirty="0">
              <a:solidFill>
                <a:schemeClr val="accent3">
                  <a:lumMod val="20000"/>
                  <a:lumOff val="80000"/>
                </a:schemeClr>
              </a:solidFill>
              <a:latin typeface="+mn-lt"/>
            </a:endParaRPr>
          </a:p>
        </p:txBody>
      </p:sp>
      <p:sp>
        <p:nvSpPr>
          <p:cNvPr id="9219" name="Podtytuł 2"/>
          <p:cNvSpPr>
            <a:spLocks noGrp="1"/>
          </p:cNvSpPr>
          <p:nvPr>
            <p:ph type="subTitle" idx="1"/>
          </p:nvPr>
        </p:nvSpPr>
        <p:spPr>
          <a:xfrm>
            <a:off x="285750" y="1357313"/>
            <a:ext cx="8501063" cy="4857750"/>
          </a:xfrm>
        </p:spPr>
        <p:txBody>
          <a:bodyPr/>
          <a:lstStyle/>
          <a:p>
            <a:pPr marR="0" algn="l" eaLnBrk="1" hangingPunct="1"/>
            <a:r>
              <a:rPr lang="pl-PL" sz="1800" smtClean="0"/>
              <a:t>Podobnie do systemu Windows 1.x, Windows 2.x rozpoczyna</a:t>
            </a:r>
          </a:p>
          <a:p>
            <a:pPr marR="0" algn="l" eaLnBrk="1" hangingPunct="1"/>
            <a:r>
              <a:rPr lang="pl-PL" sz="1800" smtClean="0"/>
              <a:t> pracę od uruchomienia aplikacji Windows MS-DOS</a:t>
            </a:r>
          </a:p>
          <a:p>
            <a:pPr marR="0" algn="l" eaLnBrk="1" hangingPunct="1"/>
            <a:r>
              <a:rPr lang="pl-PL" sz="1800" smtClean="0"/>
              <a:t> Executive. Windows w wersji 2.03 pracuje jedynie w trybie </a:t>
            </a:r>
          </a:p>
          <a:p>
            <a:pPr marR="0" algn="l" eaLnBrk="1" hangingPunct="1"/>
            <a:r>
              <a:rPr lang="pl-PL" sz="1800" smtClean="0"/>
              <a:t>rzeczywistym tak jak wersja 1.x, jednakże w Windows 2.1 wprowadzono tryb rozszerzony 386, który pozwalał Windows wykorzystywać pamięć poza obszarem 640 KB</a:t>
            </a:r>
          </a:p>
          <a:p>
            <a:pPr marR="0" algn="l" eaLnBrk="1" hangingPunct="1"/>
            <a:r>
              <a:rPr lang="pl-PL" sz="1600" smtClean="0"/>
              <a:t>Windows 2.x jest rozprowadzane z tymi samymi </a:t>
            </a:r>
          </a:p>
          <a:p>
            <a:pPr marR="0" algn="l" eaLnBrk="1" hangingPunct="1"/>
            <a:r>
              <a:rPr lang="pl-PL" sz="1600" smtClean="0"/>
              <a:t>aplikacjami co Windows 1.x, lecz obsługa okienek</a:t>
            </a:r>
          </a:p>
          <a:p>
            <a:pPr marR="0" algn="l" eaLnBrk="1" hangingPunct="1"/>
            <a:r>
              <a:rPr lang="pl-PL" sz="1600" smtClean="0"/>
              <a:t> została znacznie ulepszona. Dozwolone są </a:t>
            </a:r>
          </a:p>
          <a:p>
            <a:pPr marR="0" algn="l" eaLnBrk="1" hangingPunct="1"/>
            <a:r>
              <a:rPr lang="pl-PL" sz="1600" smtClean="0"/>
              <a:t>pokrywające się okienka, które można dowolnie</a:t>
            </a:r>
          </a:p>
          <a:p>
            <a:pPr marR="0" algn="l" eaLnBrk="1" hangingPunct="1"/>
            <a:r>
              <a:rPr lang="pl-PL" sz="1600" smtClean="0"/>
              <a:t> skalować i przesuwać po ekranie. Sterowanie </a:t>
            </a:r>
          </a:p>
          <a:p>
            <a:pPr marR="0" algn="l" eaLnBrk="1" hangingPunct="1"/>
            <a:r>
              <a:rPr lang="pl-PL" sz="1600" smtClean="0"/>
              <a:t>oknami składa się teraz z ikony systemowej w </a:t>
            </a:r>
          </a:p>
          <a:p>
            <a:pPr marR="0" algn="l" eaLnBrk="1" hangingPunct="1"/>
            <a:r>
              <a:rPr lang="pl-PL" sz="1600" smtClean="0"/>
              <a:t>lewym górnym rogu oraz przycisków </a:t>
            </a:r>
          </a:p>
          <a:p>
            <a:pPr marR="0" algn="l" eaLnBrk="1" hangingPunct="1"/>
            <a:r>
              <a:rPr lang="pl-PL" sz="1600" smtClean="0"/>
              <a:t>minimalizacji i maksymalizacji - przywracania w</a:t>
            </a:r>
          </a:p>
          <a:p>
            <a:pPr marR="0" algn="l" eaLnBrk="1" hangingPunct="1"/>
            <a:r>
              <a:rPr lang="pl-PL" sz="1600" smtClean="0"/>
              <a:t> prawym górnym rogu o ile stosowane są one w </a:t>
            </a:r>
          </a:p>
          <a:p>
            <a:pPr marR="0" algn="l" eaLnBrk="1" hangingPunct="1"/>
            <a:r>
              <a:rPr lang="pl-PL" sz="1600" smtClean="0"/>
              <a:t>danym oknie. </a:t>
            </a:r>
          </a:p>
        </p:txBody>
      </p:sp>
      <p:pic>
        <p:nvPicPr>
          <p:cNvPr id="4" name="Obraz 3" descr="http://edu.i-lo.tarnow.pl/inf/hist/002_gui/images/w203logo.gif"/>
          <p:cNvPicPr/>
          <p:nvPr/>
        </p:nvPicPr>
        <p:blipFill>
          <a:blip r:embed="rId2"/>
          <a:srcRect/>
          <a:stretch>
            <a:fillRect/>
          </a:stretch>
        </p:blipFill>
        <p:spPr bwMode="auto">
          <a:xfrm>
            <a:off x="6500794" y="285728"/>
            <a:ext cx="2357486" cy="1928826"/>
          </a:xfrm>
          <a:prstGeom prst="rect">
            <a:avLst/>
          </a:prstGeom>
          <a:noFill/>
          <a:ln w="9525">
            <a:noFill/>
            <a:miter lim="800000"/>
            <a:headEnd/>
            <a:tailEnd/>
          </a:ln>
          <a:effectLst>
            <a:glow rad="139700">
              <a:schemeClr val="accent3">
                <a:satMod val="175000"/>
                <a:alpha val="40000"/>
              </a:schemeClr>
            </a:glow>
          </a:effectLst>
        </p:spPr>
      </p:pic>
      <p:pic>
        <p:nvPicPr>
          <p:cNvPr id="5" name="Obraz 4" descr="http://edu.i-lo.tarnow.pl/inf/hist/002_gui/images/w203dialog.gif"/>
          <p:cNvPicPr/>
          <p:nvPr/>
        </p:nvPicPr>
        <p:blipFill>
          <a:blip r:embed="rId3"/>
          <a:srcRect/>
          <a:stretch>
            <a:fillRect/>
          </a:stretch>
        </p:blipFill>
        <p:spPr bwMode="auto">
          <a:xfrm>
            <a:off x="4786314" y="3071810"/>
            <a:ext cx="4188789" cy="3643322"/>
          </a:xfrm>
          <a:prstGeom prst="rect">
            <a:avLst/>
          </a:prstGeom>
          <a:noFill/>
          <a:ln w="9525">
            <a:noFill/>
            <a:miter lim="800000"/>
            <a:headEnd/>
            <a:tailEnd/>
          </a:ln>
          <a:effectLst>
            <a:glow rad="139700">
              <a:schemeClr val="accent3">
                <a:satMod val="175000"/>
                <a:alpha val="40000"/>
              </a:schemeClr>
            </a:glow>
          </a:effectLst>
        </p:spPr>
      </p:pic>
      <p:sp>
        <p:nvSpPr>
          <p:cNvPr id="9222" name="pole tekstowe 5"/>
          <p:cNvSpPr txBox="1">
            <a:spLocks noChangeArrowheads="1"/>
          </p:cNvSpPr>
          <p:nvPr/>
        </p:nvSpPr>
        <p:spPr bwMode="auto">
          <a:xfrm>
            <a:off x="285750" y="6286500"/>
            <a:ext cx="1428750" cy="369888"/>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w311exit"/>
          <p:cNvPicPr>
            <a:picLocks noChangeAspect="1" noChangeArrowheads="1"/>
          </p:cNvPicPr>
          <p:nvPr/>
        </p:nvPicPr>
        <p:blipFill>
          <a:blip r:embed="rId2"/>
          <a:srcRect/>
          <a:stretch>
            <a:fillRect/>
          </a:stretch>
        </p:blipFill>
        <p:spPr bwMode="auto">
          <a:xfrm>
            <a:off x="785786" y="3286124"/>
            <a:ext cx="4191029" cy="3143272"/>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571472" y="500042"/>
            <a:ext cx="7851648" cy="842970"/>
          </a:xfrm>
        </p:spPr>
        <p:txBody>
          <a:bodyPr/>
          <a:lstStyle/>
          <a:p>
            <a:pPr algn="ctr" eaLnBrk="1" fontAlgn="auto" hangingPunct="1">
              <a:spcAft>
                <a:spcPts val="0"/>
              </a:spcAft>
              <a:defRPr/>
            </a:pPr>
            <a:r>
              <a:rPr lang="pl-PL" sz="4400" dirty="0" smtClean="0">
                <a:solidFill>
                  <a:schemeClr val="accent3">
                    <a:lumMod val="20000"/>
                    <a:lumOff val="80000"/>
                  </a:schemeClr>
                </a:solidFill>
                <a:latin typeface="+mn-lt"/>
              </a:rPr>
              <a:t>Microsoft Windows 3.x</a:t>
            </a:r>
            <a:endParaRPr lang="pl-PL" sz="4400" dirty="0">
              <a:solidFill>
                <a:schemeClr val="accent3">
                  <a:lumMod val="20000"/>
                  <a:lumOff val="80000"/>
                </a:schemeClr>
              </a:solidFill>
              <a:latin typeface="+mn-lt"/>
            </a:endParaRPr>
          </a:p>
        </p:txBody>
      </p:sp>
      <p:sp>
        <p:nvSpPr>
          <p:cNvPr id="10244" name="Podtytuł 2"/>
          <p:cNvSpPr>
            <a:spLocks noGrp="1"/>
          </p:cNvSpPr>
          <p:nvPr>
            <p:ph type="subTitle" idx="1"/>
          </p:nvPr>
        </p:nvSpPr>
        <p:spPr>
          <a:xfrm>
            <a:off x="785813" y="1571625"/>
            <a:ext cx="8143875" cy="5286375"/>
          </a:xfrm>
        </p:spPr>
        <p:txBody>
          <a:bodyPr/>
          <a:lstStyle/>
          <a:p>
            <a:pPr marR="0" algn="l" eaLnBrk="1" hangingPunct="1"/>
            <a:r>
              <a:rPr lang="pl-PL" sz="1800" smtClean="0"/>
              <a:t>Microsoft Windows 3.x to rodzina pierwszych znaczących graficznych </a:t>
            </a:r>
          </a:p>
          <a:p>
            <a:pPr marR="0" algn="l" eaLnBrk="1" hangingPunct="1"/>
            <a:r>
              <a:rPr lang="pl-PL" sz="1800" smtClean="0"/>
              <a:t>system operacyjnym firmy Microsoft przeznaczonym dla komputerów </a:t>
            </a:r>
          </a:p>
          <a:p>
            <a:pPr marR="0" algn="l" eaLnBrk="1" hangingPunct="1"/>
            <a:r>
              <a:rPr lang="pl-PL" sz="1800" smtClean="0"/>
              <a:t>PC. Okienka formalnie stanowiły nakładkę na system DOS, </a:t>
            </a:r>
          </a:p>
          <a:p>
            <a:pPr marR="0" algn="l" eaLnBrk="1" hangingPunct="1"/>
            <a:r>
              <a:rPr lang="pl-PL" sz="1800" smtClean="0"/>
              <a:t>w rzeczywistości zawierały wiele cech systemu operacyjnego.</a:t>
            </a:r>
          </a:p>
          <a:p>
            <a:pPr marR="0" algn="l" eaLnBrk="1" hangingPunct="1"/>
            <a:endParaRPr lang="pl-PL" sz="1800" smtClean="0"/>
          </a:p>
          <a:p>
            <a:pPr marR="0" algn="l" eaLnBrk="1" hangingPunct="1"/>
            <a:endParaRPr lang="pl-PL" sz="1800" smtClean="0"/>
          </a:p>
          <a:p>
            <a:pPr marR="0" algn="l" eaLnBrk="1" hangingPunct="1"/>
            <a:endParaRPr lang="pl-PL" sz="1800" smtClean="0"/>
          </a:p>
          <a:p>
            <a:pPr marR="0" algn="l" eaLnBrk="1" hangingPunct="1"/>
            <a:endParaRPr lang="pl-PL" sz="1800" smtClean="0"/>
          </a:p>
          <a:p>
            <a:pPr marR="0" eaLnBrk="1" hangingPunct="1"/>
            <a:endParaRPr lang="pl-PL" sz="1800" smtClean="0"/>
          </a:p>
          <a:p>
            <a:pPr marR="0" eaLnBrk="1" hangingPunct="1"/>
            <a:r>
              <a:rPr lang="pl-PL" sz="1800" smtClean="0"/>
              <a:t>                                                                            Windows 3.11 nie był w pełni              wielozadaniowym system choć</a:t>
            </a:r>
          </a:p>
          <a:p>
            <a:pPr marR="0" eaLnBrk="1" hangingPunct="1"/>
            <a:r>
              <a:rPr lang="pl-PL" sz="1800" smtClean="0"/>
              <a:t> umożliwiał na uruchomienie</a:t>
            </a:r>
          </a:p>
          <a:p>
            <a:pPr marR="0" eaLnBrk="1" hangingPunct="1"/>
            <a:r>
              <a:rPr lang="pl-PL" sz="1800" smtClean="0"/>
              <a:t> kilku aplikacji jednocześnie</a:t>
            </a:r>
          </a:p>
          <a:p>
            <a:pPr marR="0" eaLnBrk="1" hangingPunct="1"/>
            <a:endParaRPr lang="pl-PL" sz="1800" smtClean="0"/>
          </a:p>
          <a:p>
            <a:pPr marR="0" eaLnBrk="1" hangingPunct="1"/>
            <a:endParaRPr lang="pl-PL" sz="1800" smtClean="0"/>
          </a:p>
          <a:p>
            <a:pPr marR="0" algn="l" eaLnBrk="1" hangingPunct="1"/>
            <a:r>
              <a:rPr lang="pl-PL" sz="1600" b="1" smtClean="0"/>
              <a:t>Widok pulpitu systemu MS Windows 3.11</a:t>
            </a:r>
          </a:p>
          <a:p>
            <a:pPr marR="0" eaLnBrk="1" hangingPunct="1"/>
            <a:endParaRPr lang="pl-PL" sz="1800" smtClean="0"/>
          </a:p>
          <a:p>
            <a:pPr marR="0" eaLnBrk="1" hangingPunct="1"/>
            <a:endParaRPr lang="pl-PL" sz="1800" smtClean="0"/>
          </a:p>
          <a:p>
            <a:pPr marR="0" eaLnBrk="1" hangingPunct="1"/>
            <a:endParaRPr lang="pl-PL" sz="1800" smtClean="0"/>
          </a:p>
          <a:p>
            <a:pPr marR="0" eaLnBrk="1" hangingPunct="1"/>
            <a:endParaRPr lang="pl-PL" sz="1800" smtClean="0"/>
          </a:p>
          <a:p>
            <a:pPr marR="0" algn="l" eaLnBrk="1" hangingPunct="1"/>
            <a:endParaRPr lang="pl-PL" sz="1800" smtClean="0"/>
          </a:p>
          <a:p>
            <a:pPr marR="0" algn="l" eaLnBrk="1" hangingPunct="1"/>
            <a:endParaRPr lang="pl-PL" sz="1800" smtClean="0"/>
          </a:p>
          <a:p>
            <a:pPr marR="0" algn="l" eaLnBrk="1" hangingPunct="1"/>
            <a:endParaRPr lang="pl-PL" sz="1800" smtClean="0"/>
          </a:p>
          <a:p>
            <a:pPr marR="0" algn="l" eaLnBrk="1" hangingPunct="1"/>
            <a:endParaRPr lang="pl-PL" sz="1800" smtClean="0"/>
          </a:p>
        </p:txBody>
      </p:sp>
      <p:pic>
        <p:nvPicPr>
          <p:cNvPr id="2050" name="Picture 2" descr="K:\zuza11111\nt31logocut.gif"/>
          <p:cNvPicPr>
            <a:picLocks noChangeAspect="1" noChangeArrowheads="1"/>
          </p:cNvPicPr>
          <p:nvPr/>
        </p:nvPicPr>
        <p:blipFill>
          <a:blip r:embed="rId3"/>
          <a:srcRect/>
          <a:stretch>
            <a:fillRect/>
          </a:stretch>
        </p:blipFill>
        <p:spPr bwMode="auto">
          <a:xfrm>
            <a:off x="7000892" y="2428868"/>
            <a:ext cx="1551466" cy="1857388"/>
          </a:xfrm>
          <a:prstGeom prst="rect">
            <a:avLst/>
          </a:prstGeom>
          <a:noFill/>
          <a:effectLst>
            <a:glow rad="139700">
              <a:schemeClr val="accent3">
                <a:satMod val="175000"/>
                <a:alpha val="40000"/>
              </a:schemeClr>
            </a:glow>
          </a:effectLst>
        </p:spPr>
      </p:pic>
      <p:sp>
        <p:nvSpPr>
          <p:cNvPr id="10246" name="pole tekstowe 6"/>
          <p:cNvSpPr txBox="1">
            <a:spLocks noChangeArrowheads="1"/>
          </p:cNvSpPr>
          <p:nvPr/>
        </p:nvSpPr>
        <p:spPr bwMode="auto">
          <a:xfrm>
            <a:off x="7429500" y="621506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4"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zuza11111\windows_95_logo.png"/>
          <p:cNvPicPr>
            <a:picLocks noChangeAspect="1" noChangeArrowheads="1"/>
          </p:cNvPicPr>
          <p:nvPr/>
        </p:nvPicPr>
        <p:blipFill>
          <a:blip r:embed="rId2" cstate="print"/>
          <a:srcRect/>
          <a:stretch>
            <a:fillRect/>
          </a:stretch>
        </p:blipFill>
        <p:spPr bwMode="auto">
          <a:xfrm>
            <a:off x="6929454" y="500042"/>
            <a:ext cx="1905014" cy="1428760"/>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0" y="0"/>
            <a:ext cx="7851648" cy="914408"/>
          </a:xfrm>
        </p:spPr>
        <p:txBody>
          <a:bodyPr/>
          <a:lstStyle/>
          <a:p>
            <a:pPr algn="ctr" eaLnBrk="1" fontAlgn="auto" hangingPunct="1">
              <a:spcAft>
                <a:spcPts val="0"/>
              </a:spcAft>
              <a:defRPr/>
            </a:pPr>
            <a:r>
              <a:rPr lang="pl-PL" sz="4400" dirty="0" smtClean="0">
                <a:solidFill>
                  <a:schemeClr val="accent3">
                    <a:lumMod val="20000"/>
                    <a:lumOff val="80000"/>
                  </a:schemeClr>
                </a:solidFill>
                <a:latin typeface="+mn-lt"/>
              </a:rPr>
              <a:t>MS Windows 95</a:t>
            </a:r>
            <a:endParaRPr lang="pl-PL" sz="4400" dirty="0">
              <a:solidFill>
                <a:schemeClr val="accent3">
                  <a:lumMod val="20000"/>
                  <a:lumOff val="80000"/>
                </a:schemeClr>
              </a:solidFill>
              <a:latin typeface="+mn-lt"/>
            </a:endParaRPr>
          </a:p>
        </p:txBody>
      </p:sp>
      <p:sp>
        <p:nvSpPr>
          <p:cNvPr id="11268" name="Podtytuł 2"/>
          <p:cNvSpPr>
            <a:spLocks noGrp="1"/>
          </p:cNvSpPr>
          <p:nvPr>
            <p:ph type="subTitle" idx="1"/>
          </p:nvPr>
        </p:nvSpPr>
        <p:spPr>
          <a:xfrm>
            <a:off x="285750" y="785813"/>
            <a:ext cx="8572500" cy="6072187"/>
          </a:xfrm>
        </p:spPr>
        <p:txBody>
          <a:bodyPr/>
          <a:lstStyle/>
          <a:p>
            <a:pPr marR="0" algn="l" eaLnBrk="1" hangingPunct="1"/>
            <a:r>
              <a:rPr lang="pl-PL" sz="1800" smtClean="0"/>
              <a:t>Windows 4.0 a w końcu Windows 95. </a:t>
            </a:r>
            <a:br>
              <a:rPr lang="pl-PL" sz="1800" smtClean="0"/>
            </a:br>
            <a:r>
              <a:rPr lang="pl-PL" sz="1800" smtClean="0"/>
              <a:t>Większość kodu 32-bitowa, ale część 16-bitowa. </a:t>
            </a:r>
          </a:p>
          <a:p>
            <a:pPr marR="0" algn="l" eaLnBrk="1" hangingPunct="1"/>
            <a:r>
              <a:rPr lang="pl-PL" sz="1800" smtClean="0"/>
              <a:t>Całkiem zmieniony interfejs użytkownika, </a:t>
            </a:r>
            <a:br>
              <a:rPr lang="pl-PL" sz="1800" smtClean="0"/>
            </a:br>
            <a:r>
              <a:rPr lang="pl-PL" sz="1800" smtClean="0"/>
              <a:t>Nowy podsystem obsługi plików - długie nazwy, skróty.</a:t>
            </a:r>
            <a:br>
              <a:rPr lang="pl-PL" sz="1800" smtClean="0"/>
            </a:br>
            <a:r>
              <a:rPr lang="pl-PL" sz="1800" b="1" smtClean="0"/>
              <a:t>Eksplorator</a:t>
            </a:r>
            <a:r>
              <a:rPr lang="pl-PL" sz="1800" smtClean="0"/>
              <a:t> - nie całkiem udany, bez możliwości podglądu.</a:t>
            </a:r>
            <a:br>
              <a:rPr lang="pl-PL" sz="1800" smtClean="0"/>
            </a:br>
            <a:r>
              <a:rPr lang="pl-PL" sz="1800" b="1" smtClean="0"/>
              <a:t>Doublespace</a:t>
            </a:r>
            <a:r>
              <a:rPr lang="pl-PL" sz="1800" smtClean="0"/>
              <a:t> - dobrze działająca kompresja/dekompresja plików; </a:t>
            </a:r>
            <a:br>
              <a:rPr lang="pl-PL" sz="1800" smtClean="0"/>
            </a:br>
            <a:r>
              <a:rPr lang="pl-PL" sz="1800" smtClean="0"/>
              <a:t>Standard plug-and-play dołączania nowych urządzeń.</a:t>
            </a:r>
            <a:br>
              <a:rPr lang="pl-PL" sz="1800" smtClean="0"/>
            </a:br>
            <a:r>
              <a:rPr lang="pl-PL" sz="1800" smtClean="0"/>
              <a:t>Wielowątkowość z wstępnym wywłaszczeniem - wątki pozwalają nawet pojedynczemu zadaniu działać równolegle. </a:t>
            </a:r>
            <a:br>
              <a:rPr lang="pl-PL" sz="1800" smtClean="0"/>
            </a:br>
            <a:r>
              <a:rPr lang="pl-PL" sz="1800" smtClean="0"/>
              <a:t>Możliwości pracy w sieci i pracy grupowej, współpraca z Novellem i Unixem, obsługa modemów, faksów i ISDN. </a:t>
            </a:r>
            <a:br>
              <a:rPr lang="pl-PL" sz="1800" smtClean="0"/>
            </a:br>
            <a:r>
              <a:rPr lang="pl-PL" sz="1800" b="1" smtClean="0"/>
              <a:t>Multimedia </a:t>
            </a:r>
            <a:r>
              <a:rPr lang="pl-PL" sz="1800" smtClean="0"/>
              <a:t>- dobre możliwości dźwiękowe, MIDI, obsługa CD-ROM , PhotoCD </a:t>
            </a:r>
            <a:br>
              <a:rPr lang="pl-PL" sz="1800" smtClean="0"/>
            </a:br>
            <a:r>
              <a:rPr lang="pl-PL" sz="1800" smtClean="0"/>
              <a:t>Identyfikatory dla różnych użytkowników ale całkowity brak ochrony ich plików. </a:t>
            </a:r>
            <a:br>
              <a:rPr lang="pl-PL" sz="1800" smtClean="0"/>
            </a:br>
            <a:r>
              <a:rPr lang="pl-PL" sz="1800" smtClean="0"/>
              <a:t>Zgodność z Windows 3.1 i MS-DOS. </a:t>
            </a:r>
            <a:br>
              <a:rPr lang="pl-PL" sz="1800" smtClean="0"/>
            </a:br>
            <a:r>
              <a:rPr lang="pl-PL" sz="1800" smtClean="0"/>
              <a:t>Niestabilności systemu, szczególnie z aplikacjami sieciowymi. </a:t>
            </a:r>
            <a:br>
              <a:rPr lang="pl-PL" sz="1800" smtClean="0"/>
            </a:br>
            <a:r>
              <a:rPr lang="pl-PL" sz="1800" smtClean="0"/>
              <a:t>Wymagania sprzętowe - przynajmniej 8 MB RAM, w praktyce 16 MB </a:t>
            </a:r>
          </a:p>
          <a:p>
            <a:pPr marR="0" algn="l" eaLnBrk="1" hangingPunct="1"/>
            <a:r>
              <a:rPr lang="pl-PL" sz="1800" smtClean="0"/>
              <a:t>4 wersje, brak uaktualnień, nowsze sprzedawane tylko z nowymi komputerami. </a:t>
            </a:r>
            <a:br>
              <a:rPr lang="pl-PL" sz="1800" smtClean="0"/>
            </a:br>
            <a:r>
              <a:rPr lang="pl-PL" sz="1800" smtClean="0"/>
              <a:t>Ostatnia wersja, Windows 95 OSR2.1 ma nowy system adresowania dysków FAT32, partycje do 8GB. </a:t>
            </a:r>
          </a:p>
          <a:p>
            <a:pPr marR="0" algn="l" eaLnBrk="1" hangingPunct="1"/>
            <a:r>
              <a:rPr lang="pl-PL" sz="1800" b="1" smtClean="0">
                <a:solidFill>
                  <a:srgbClr val="C00000"/>
                </a:solidFill>
              </a:rPr>
              <a:t>Wady</a:t>
            </a:r>
            <a:r>
              <a:rPr lang="pl-PL" sz="1800" smtClean="0">
                <a:solidFill>
                  <a:srgbClr val="C00000"/>
                </a:solidFill>
              </a:rPr>
              <a:t>: </a:t>
            </a:r>
            <a:r>
              <a:rPr lang="pl-PL" sz="1800" smtClean="0"/>
              <a:t>rejestrowanie programów i wpisywanie plików programów do katalogu systemowego - po pewnym czasie trzeba instalować system na nowo! </a:t>
            </a:r>
          </a:p>
          <a:p>
            <a:pPr marR="0" algn="l" eaLnBrk="1" hangingPunct="1"/>
            <a:endParaRPr lang="pl-PL" sz="1800" smtClean="0"/>
          </a:p>
          <a:p>
            <a:pPr marR="0" algn="l" eaLnBrk="1" hangingPunct="1"/>
            <a:endParaRPr lang="pl-PL" sz="1800" smtClean="0"/>
          </a:p>
        </p:txBody>
      </p:sp>
      <p:sp>
        <p:nvSpPr>
          <p:cNvPr id="11269" name="pole tekstowe 6"/>
          <p:cNvSpPr txBox="1">
            <a:spLocks noChangeArrowheads="1"/>
          </p:cNvSpPr>
          <p:nvPr/>
        </p:nvSpPr>
        <p:spPr bwMode="auto">
          <a:xfrm>
            <a:off x="7715250" y="648811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3"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zuza11111\10MS_98.jpg"/>
          <p:cNvPicPr>
            <a:picLocks noChangeAspect="1" noChangeArrowheads="1"/>
          </p:cNvPicPr>
          <p:nvPr/>
        </p:nvPicPr>
        <p:blipFill>
          <a:blip r:embed="rId2" cstate="print"/>
          <a:srcRect/>
          <a:stretch>
            <a:fillRect/>
          </a:stretch>
        </p:blipFill>
        <p:spPr bwMode="auto">
          <a:xfrm>
            <a:off x="6500826" y="500042"/>
            <a:ext cx="2143140" cy="1714512"/>
          </a:xfrm>
          <a:prstGeom prst="rect">
            <a:avLst/>
          </a:prstGeom>
          <a:noFill/>
          <a:effectLst>
            <a:glow rad="139700">
              <a:schemeClr val="accent3">
                <a:satMod val="175000"/>
                <a:alpha val="40000"/>
              </a:schemeClr>
            </a:glow>
          </a:effectLst>
        </p:spPr>
      </p:pic>
      <p:sp>
        <p:nvSpPr>
          <p:cNvPr id="2" name="Tytuł 1"/>
          <p:cNvSpPr>
            <a:spLocks noGrp="1"/>
          </p:cNvSpPr>
          <p:nvPr>
            <p:ph type="ctrTitle"/>
          </p:nvPr>
        </p:nvSpPr>
        <p:spPr>
          <a:xfrm>
            <a:off x="642910" y="357166"/>
            <a:ext cx="7143800" cy="1785950"/>
          </a:xfrm>
        </p:spPr>
        <p:txBody>
          <a:bodyPr/>
          <a:lstStyle/>
          <a:p>
            <a:pPr algn="l" eaLnBrk="1" fontAlgn="auto" hangingPunct="1">
              <a:spcAft>
                <a:spcPts val="0"/>
              </a:spcAft>
              <a:defRPr/>
            </a:pPr>
            <a:r>
              <a:rPr lang="pl-PL" sz="4800" dirty="0" smtClean="0">
                <a:solidFill>
                  <a:schemeClr val="accent3">
                    <a:lumMod val="20000"/>
                    <a:lumOff val="80000"/>
                  </a:schemeClr>
                </a:solidFill>
                <a:latin typeface="+mn-lt"/>
              </a:rPr>
              <a:t>MS Windows 98</a:t>
            </a:r>
            <a:r>
              <a:rPr lang="pl-PL" dirty="0" smtClean="0"/>
              <a:t/>
            </a:r>
            <a:br>
              <a:rPr lang="pl-PL" dirty="0" smtClean="0"/>
            </a:br>
            <a:endParaRPr lang="pl-PL" dirty="0"/>
          </a:p>
        </p:txBody>
      </p:sp>
      <p:sp>
        <p:nvSpPr>
          <p:cNvPr id="12292" name="Podtytuł 2"/>
          <p:cNvSpPr>
            <a:spLocks noGrp="1"/>
          </p:cNvSpPr>
          <p:nvPr>
            <p:ph type="subTitle" idx="1"/>
          </p:nvPr>
        </p:nvSpPr>
        <p:spPr>
          <a:xfrm>
            <a:off x="285750" y="1428750"/>
            <a:ext cx="8643938" cy="5214938"/>
          </a:xfrm>
        </p:spPr>
        <p:txBody>
          <a:bodyPr/>
          <a:lstStyle/>
          <a:p>
            <a:pPr marR="0" algn="l" eaLnBrk="1" hangingPunct="1"/>
            <a:r>
              <a:rPr lang="pl-PL" sz="1700" smtClean="0"/>
              <a:t>Prostsza instalacja,  automatyczne wykrywnie </a:t>
            </a:r>
          </a:p>
          <a:p>
            <a:pPr marR="0" algn="l" eaLnBrk="1" hangingPunct="1"/>
            <a:r>
              <a:rPr lang="pl-PL" sz="1700" smtClean="0"/>
              <a:t>urządzeń - plug &amp; play. </a:t>
            </a:r>
            <a:br>
              <a:rPr lang="pl-PL" sz="1700" smtClean="0"/>
            </a:br>
            <a:r>
              <a:rPr lang="pl-PL" sz="1700" smtClean="0"/>
              <a:t>Automatyczna aktualizacja programów i samego Windows 98! </a:t>
            </a:r>
          </a:p>
          <a:p>
            <a:pPr marR="0" algn="l" eaLnBrk="1" hangingPunct="1"/>
            <a:r>
              <a:rPr lang="pl-PL" sz="1700" smtClean="0"/>
              <a:t>Integracja WWW z aktywnym pulpitem - technologia Active X pozwala na przyklejanie kontrolek, interakcyjnych fragmentów stron WWW do pulpitu, strony WWW mogą pełnić rolę tapet. </a:t>
            </a:r>
            <a:br>
              <a:rPr lang="pl-PL" sz="1700" smtClean="0"/>
            </a:br>
            <a:r>
              <a:rPr lang="pl-PL" sz="1700" smtClean="0"/>
              <a:t>Internet Explorer 4, kanały Internetowe dostarczające informacji na bieżąco, obsługa Dynamicznego protokołu HTML. </a:t>
            </a:r>
            <a:br>
              <a:rPr lang="pl-PL" sz="1700" smtClean="0"/>
            </a:br>
            <a:r>
              <a:rPr lang="pl-PL" sz="1700" smtClean="0"/>
              <a:t>Ulepszone multimedia, zwłaszcza w zakresie wideo i konferencji internetowych (kompresja), własny serwer WWW, wspomaganie kart TV, Shockwave, Real Audio. </a:t>
            </a:r>
          </a:p>
          <a:p>
            <a:pPr marR="0" algn="l" eaLnBrk="1" hangingPunct="1"/>
            <a:r>
              <a:rPr lang="pl-PL" sz="1700" smtClean="0"/>
              <a:t>Rozszerzenie obsługi urządzeń zewnętrznych - wsparcie dla USB, FireWire, FIR (Fast InfraRed), DVD, protokółów komunikacyjnych MPPP. </a:t>
            </a:r>
            <a:br>
              <a:rPr lang="pl-PL" sz="1700" smtClean="0"/>
            </a:br>
            <a:r>
              <a:rPr lang="pl-PL" sz="1700" smtClean="0"/>
              <a:t>Większa stabilność pracy - ale nadal źle działające programy DOS mogą zawiesić system. </a:t>
            </a:r>
            <a:br>
              <a:rPr lang="pl-PL" sz="1700" smtClean="0"/>
            </a:br>
            <a:r>
              <a:rPr lang="pl-PL" sz="1700" smtClean="0"/>
              <a:t>Odporność na uszkodzenia rejestru, możliwość pomijania niektórych sterowników przy ładowaniu systemu i wykrywania konfliktów urządzeń. </a:t>
            </a:r>
          </a:p>
          <a:p>
            <a:pPr marR="0" algn="l" eaLnBrk="1" hangingPunct="1"/>
            <a:r>
              <a:rPr lang="pl-PL" sz="1700" smtClean="0"/>
              <a:t/>
            </a:r>
            <a:br>
              <a:rPr lang="pl-PL" sz="1700" smtClean="0"/>
            </a:br>
            <a:r>
              <a:rPr lang="pl-PL" sz="1700" smtClean="0"/>
              <a:t>Obsługa do 9 monitorów, przydatna przy edycji CAD, zmiana trybu graficznego bez restartu, lepsze zarządzanie systemem, diagnostyka i automatyzacja wielu czynności, język skryptowy, zarządzanie poborem energii, nieco szybsze uruchamianie programów. </a:t>
            </a:r>
          </a:p>
          <a:p>
            <a:pPr marR="0" algn="l" eaLnBrk="1" hangingPunct="1"/>
            <a:endParaRPr lang="pl-PL" sz="1700" smtClean="0"/>
          </a:p>
          <a:p>
            <a:pPr marR="0" algn="l" eaLnBrk="1" hangingPunct="1"/>
            <a:endParaRPr lang="pl-PL" sz="1700" smtClean="0"/>
          </a:p>
        </p:txBody>
      </p:sp>
      <p:sp>
        <p:nvSpPr>
          <p:cNvPr id="12293" name="pole tekstowe 5"/>
          <p:cNvSpPr txBox="1">
            <a:spLocks noChangeArrowheads="1"/>
          </p:cNvSpPr>
          <p:nvPr/>
        </p:nvSpPr>
        <p:spPr bwMode="auto">
          <a:xfrm>
            <a:off x="7715250" y="648811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3"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zuza11111\Windows_NT_3.5_logo"/>
          <p:cNvPicPr>
            <a:picLocks noChangeAspect="1" noChangeArrowheads="1"/>
          </p:cNvPicPr>
          <p:nvPr/>
        </p:nvPicPr>
        <p:blipFill>
          <a:blip r:embed="rId2"/>
          <a:srcRect l="7645" r="12854" b="6123"/>
          <a:stretch>
            <a:fillRect/>
          </a:stretch>
        </p:blipFill>
        <p:spPr bwMode="auto">
          <a:xfrm>
            <a:off x="0" y="0"/>
            <a:ext cx="3714750" cy="3286125"/>
          </a:xfrm>
          <a:prstGeom prst="rect">
            <a:avLst/>
          </a:prstGeom>
          <a:noFill/>
          <a:ln w="9525">
            <a:noFill/>
            <a:miter lim="800000"/>
            <a:headEnd/>
            <a:tailEnd/>
          </a:ln>
        </p:spPr>
      </p:pic>
      <p:sp>
        <p:nvSpPr>
          <p:cNvPr id="2" name="Tytuł 1"/>
          <p:cNvSpPr>
            <a:spLocks noGrp="1"/>
          </p:cNvSpPr>
          <p:nvPr>
            <p:ph type="ctrTitle"/>
          </p:nvPr>
        </p:nvSpPr>
        <p:spPr>
          <a:xfrm>
            <a:off x="714348" y="500042"/>
            <a:ext cx="7851648" cy="1128722"/>
          </a:xfrm>
        </p:spPr>
        <p:txBody>
          <a:bodyPr/>
          <a:lstStyle/>
          <a:p>
            <a:pPr eaLnBrk="1" fontAlgn="auto" hangingPunct="1">
              <a:spcAft>
                <a:spcPts val="0"/>
              </a:spcAft>
              <a:defRPr/>
            </a:pPr>
            <a:r>
              <a:rPr lang="pl-PL" sz="5400" dirty="0" smtClean="0">
                <a:solidFill>
                  <a:schemeClr val="accent3">
                    <a:lumMod val="40000"/>
                    <a:lumOff val="60000"/>
                  </a:schemeClr>
                </a:solidFill>
                <a:latin typeface="+mn-lt"/>
              </a:rPr>
              <a:t>MS Windows NT </a:t>
            </a:r>
            <a:endParaRPr lang="pl-PL" sz="5400" dirty="0">
              <a:solidFill>
                <a:schemeClr val="accent3">
                  <a:lumMod val="40000"/>
                  <a:lumOff val="60000"/>
                </a:schemeClr>
              </a:solidFill>
              <a:latin typeface="+mn-lt"/>
            </a:endParaRPr>
          </a:p>
        </p:txBody>
      </p:sp>
      <p:sp>
        <p:nvSpPr>
          <p:cNvPr id="13316" name="Podtytuł 2"/>
          <p:cNvSpPr>
            <a:spLocks noGrp="1"/>
          </p:cNvSpPr>
          <p:nvPr>
            <p:ph type="subTitle" idx="1"/>
          </p:nvPr>
        </p:nvSpPr>
        <p:spPr>
          <a:xfrm>
            <a:off x="285750" y="1785938"/>
            <a:ext cx="8572500" cy="4857750"/>
          </a:xfrm>
        </p:spPr>
        <p:txBody>
          <a:bodyPr/>
          <a:lstStyle/>
          <a:p>
            <a:pPr marR="0" algn="l" eaLnBrk="1" hangingPunct="1">
              <a:lnSpc>
                <a:spcPct val="80000"/>
              </a:lnSpc>
            </a:pPr>
            <a:r>
              <a:rPr lang="pl-PL" sz="1600" b="1" smtClean="0"/>
              <a:t>                                                                                Samodzielny system operacyjny</a:t>
            </a:r>
            <a:r>
              <a:rPr lang="pl-PL" sz="1600" smtClean="0"/>
              <a:t>, </a:t>
            </a:r>
          </a:p>
          <a:p>
            <a:pPr marR="0" algn="l" eaLnBrk="1" hangingPunct="1">
              <a:lnSpc>
                <a:spcPct val="80000"/>
              </a:lnSpc>
            </a:pPr>
            <a:r>
              <a:rPr lang="pl-PL" sz="1600" smtClean="0"/>
              <a:t>					a nie nakładka na DOS.    </a:t>
            </a:r>
          </a:p>
          <a:p>
            <a:pPr marR="0" algn="l" eaLnBrk="1" hangingPunct="1">
              <a:lnSpc>
                <a:spcPct val="80000"/>
              </a:lnSpc>
            </a:pPr>
            <a:r>
              <a:rPr lang="pl-PL" sz="1600" smtClean="0"/>
              <a:t>   </a:t>
            </a:r>
            <a:br>
              <a:rPr lang="pl-PL" sz="1600" smtClean="0"/>
            </a:br>
            <a:r>
              <a:rPr lang="pl-PL" sz="1600" smtClean="0"/>
              <a:t>			       W pełni 32-bitowy NT = Nowa Technologia; od lipca 1993 r. </a:t>
            </a:r>
          </a:p>
          <a:p>
            <a:pPr marR="0" algn="l" eaLnBrk="1" hangingPunct="1">
              <a:lnSpc>
                <a:spcPct val="80000"/>
              </a:lnSpc>
            </a:pPr>
            <a:r>
              <a:rPr lang="pl-PL" sz="1600" smtClean="0"/>
              <a:t>                                                                                    Wygląda jak Windows 95. </a:t>
            </a:r>
            <a:br>
              <a:rPr lang="pl-PL" sz="1600" smtClean="0"/>
            </a:br>
            <a:r>
              <a:rPr lang="pl-PL" sz="1600" smtClean="0"/>
              <a:t>                                                                   Traktuje DOS, Windows 3.1, OS/2, Unix jako zadania,                        				większość programów z Win95 działa bez kłopotu. </a:t>
            </a:r>
          </a:p>
          <a:p>
            <a:pPr marR="0" algn="l" eaLnBrk="1" hangingPunct="1">
              <a:lnSpc>
                <a:spcPct val="80000"/>
              </a:lnSpc>
            </a:pPr>
            <a:endParaRPr lang="pl-PL" sz="1600" smtClean="0"/>
          </a:p>
          <a:p>
            <a:pPr marR="0" algn="l" eaLnBrk="1" hangingPunct="1">
              <a:lnSpc>
                <a:spcPct val="80000"/>
              </a:lnSpc>
            </a:pPr>
            <a:r>
              <a:rPr lang="pl-PL" sz="1600" smtClean="0"/>
              <a:t>Liniowa, 32-bitowa przestrzeń adresowa, 4GB RAM/program;</a:t>
            </a:r>
            <a:br>
              <a:rPr lang="pl-PL" sz="1600" smtClean="0"/>
            </a:br>
            <a:r>
              <a:rPr lang="pl-PL" sz="1600" smtClean="0"/>
              <a:t>Ulepszony system obsługi plików NFAT32, dyski 17 GB;</a:t>
            </a:r>
            <a:br>
              <a:rPr lang="pl-PL" sz="1600" smtClean="0"/>
            </a:br>
            <a:r>
              <a:rPr lang="pl-PL" sz="1600" smtClean="0"/>
              <a:t>Skalowalność; systemy wieloprocesorowe, symetryczne przetwarzanie współbieżne; </a:t>
            </a:r>
          </a:p>
          <a:p>
            <a:pPr marR="0" algn="l" eaLnBrk="1" hangingPunct="1">
              <a:lnSpc>
                <a:spcPct val="80000"/>
              </a:lnSpc>
            </a:pPr>
            <a:r>
              <a:rPr lang="pl-PL" sz="1600" smtClean="0"/>
              <a:t>Ochrona dostępu do kont i plików, system haseł </a:t>
            </a:r>
            <a:br>
              <a:rPr lang="pl-PL" sz="1600" smtClean="0"/>
            </a:br>
            <a:r>
              <a:rPr lang="pl-PL" sz="1600" smtClean="0"/>
              <a:t>Mechanizmy sieciowe; </a:t>
            </a:r>
            <a:br>
              <a:rPr lang="pl-PL" sz="1600" smtClean="0"/>
            </a:br>
            <a:r>
              <a:rPr lang="pl-PL" sz="1600" smtClean="0"/>
              <a:t>Orientacja obiektowa - tylko częściowo; </a:t>
            </a:r>
            <a:br>
              <a:rPr lang="pl-PL" sz="1600" smtClean="0"/>
            </a:br>
            <a:r>
              <a:rPr lang="pl-PL" sz="1600" smtClean="0"/>
              <a:t>Częściowa zgodność z MS-DOS, Windows 3.1/95, OS/2, Unixem; </a:t>
            </a:r>
            <a:br>
              <a:rPr lang="pl-PL" sz="1600" smtClean="0"/>
            </a:br>
            <a:r>
              <a:rPr lang="pl-PL" sz="1600" smtClean="0"/>
              <a:t>NT Server</a:t>
            </a:r>
          </a:p>
          <a:p>
            <a:pPr marR="0" algn="l" eaLnBrk="1" hangingPunct="1">
              <a:lnSpc>
                <a:spcPct val="80000"/>
              </a:lnSpc>
            </a:pPr>
            <a:r>
              <a:rPr lang="pl-PL" sz="1600" smtClean="0"/>
              <a:t/>
            </a:r>
            <a:br>
              <a:rPr lang="pl-PL" sz="1600" smtClean="0"/>
            </a:br>
            <a:r>
              <a:rPr lang="pl-PL" sz="1600" b="1" smtClean="0">
                <a:solidFill>
                  <a:srgbClr val="9D1313"/>
                </a:solidFill>
              </a:rPr>
              <a:t>Wady</a:t>
            </a:r>
            <a:r>
              <a:rPr lang="pl-PL" sz="1600" smtClean="0">
                <a:solidFill>
                  <a:srgbClr val="9D1313"/>
                </a:solidFill>
              </a:rPr>
              <a:t>: </a:t>
            </a:r>
            <a:r>
              <a:rPr lang="pl-PL" sz="1600" smtClean="0"/>
              <a:t>brak plug&amp;play, trudności ze sterownikami do kart graficznych, sieciowych, dysków, brak w wersji Workstation serwera telnetu, wysoka cena. </a:t>
            </a:r>
          </a:p>
          <a:p>
            <a:pPr marR="0" algn="l" eaLnBrk="1" hangingPunct="1">
              <a:lnSpc>
                <a:spcPct val="80000"/>
              </a:lnSpc>
            </a:pPr>
            <a:endParaRPr lang="pl-PL" sz="1600" smtClean="0"/>
          </a:p>
          <a:p>
            <a:pPr marR="0" algn="l" eaLnBrk="1" hangingPunct="1">
              <a:lnSpc>
                <a:spcPct val="80000"/>
              </a:lnSpc>
            </a:pPr>
            <a:r>
              <a:rPr lang="pl-PL" sz="1600" smtClean="0"/>
              <a:t>Wersje </a:t>
            </a:r>
            <a:r>
              <a:rPr lang="pl-PL" sz="1600" b="1" smtClean="0">
                <a:solidFill>
                  <a:srgbClr val="89C3E5"/>
                </a:solidFill>
              </a:rPr>
              <a:t>NT Workstation </a:t>
            </a:r>
            <a:r>
              <a:rPr lang="pl-PL" sz="1600" smtClean="0"/>
              <a:t>i </a:t>
            </a:r>
            <a:r>
              <a:rPr lang="pl-PL" sz="1600" smtClean="0">
                <a:solidFill>
                  <a:srgbClr val="89C3E5"/>
                </a:solidFill>
              </a:rPr>
              <a:t>NT Serwer </a:t>
            </a:r>
            <a:r>
              <a:rPr lang="pl-PL" sz="1600" smtClean="0"/>
              <a:t>Polska wersja NT 4.0 Workstation (1996), interfejs z Win 95 </a:t>
            </a:r>
          </a:p>
          <a:p>
            <a:pPr marR="0" algn="l" eaLnBrk="1" hangingPunct="1">
              <a:lnSpc>
                <a:spcPct val="80000"/>
              </a:lnSpc>
            </a:pPr>
            <a:endParaRPr lang="pl-PL" sz="1600" smtClean="0"/>
          </a:p>
        </p:txBody>
      </p:sp>
      <p:sp>
        <p:nvSpPr>
          <p:cNvPr id="13317" name="pole tekstowe 4"/>
          <p:cNvSpPr txBox="1">
            <a:spLocks noChangeArrowheads="1"/>
          </p:cNvSpPr>
          <p:nvPr/>
        </p:nvSpPr>
        <p:spPr bwMode="auto">
          <a:xfrm>
            <a:off x="7715250" y="6488113"/>
            <a:ext cx="1428750" cy="369887"/>
          </a:xfrm>
          <a:prstGeom prst="rect">
            <a:avLst/>
          </a:prstGeom>
          <a:noFill/>
          <a:ln w="9525">
            <a:noFill/>
            <a:miter lim="800000"/>
            <a:headEnd/>
            <a:tailEnd/>
          </a:ln>
        </p:spPr>
        <p:txBody>
          <a:bodyPr>
            <a:spAutoFit/>
          </a:bodyPr>
          <a:lstStyle/>
          <a:p>
            <a:r>
              <a:rPr lang="pl-PL">
                <a:solidFill>
                  <a:schemeClr val="bg1"/>
                </a:solidFill>
                <a:latin typeface="Constantia" pitchFamily="18" charset="0"/>
                <a:hlinkClick r:id="rId3" action="ppaction://hlinksldjump"/>
              </a:rPr>
              <a:t>Spis treści</a:t>
            </a:r>
            <a:endParaRPr lang="pl-PL">
              <a:solidFill>
                <a:schemeClr val="bg1"/>
              </a:solidFill>
              <a:latin typeface="Constantia" pitchFamily="18" charset="0"/>
            </a:endParaRPr>
          </a:p>
        </p:txBody>
      </p:sp>
    </p:spTree>
  </p:cSld>
  <p:clrMapOvr>
    <a:masterClrMapping/>
  </p:clrMapOvr>
  <p:transition spd="med" advClick="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Niestandardowy 1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C4E1F2"/>
      </a:hlink>
      <a:folHlink>
        <a:srgbClr val="DFD7E7"/>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Niestandardowy 1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C4E1F2"/>
    </a:hlink>
    <a:folHlink>
      <a:srgbClr val="DFD7E7"/>
    </a:folHlink>
  </a:clrScheme>
</a:themeOverride>
</file>

<file path=ppt/theme/themeOverride2.xml><?xml version="1.0" encoding="utf-8"?>
<a:themeOverride xmlns:a="http://schemas.openxmlformats.org/drawingml/2006/main">
  <a:clrScheme name="Niestandardowy 1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C4E1F2"/>
    </a:hlink>
    <a:folHlink>
      <a:srgbClr val="DFD7E7"/>
    </a:folHlink>
  </a:clrScheme>
</a:themeOverride>
</file>

<file path=docProps/app.xml><?xml version="1.0" encoding="utf-8"?>
<Properties xmlns="http://schemas.openxmlformats.org/officeDocument/2006/extended-properties" xmlns:vt="http://schemas.openxmlformats.org/officeDocument/2006/docPropsVTypes">
  <Template>Flow</Template>
  <TotalTime>331</TotalTime>
  <Words>2284</Words>
  <Application>Microsoft Office PowerPoint</Application>
  <PresentationFormat>Pokaz na ekranie (4:3)</PresentationFormat>
  <Paragraphs>360</Paragraphs>
  <Slides>35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35</vt:i4>
      </vt:variant>
    </vt:vector>
  </HeadingPairs>
  <TitlesOfParts>
    <vt:vector size="41" baseType="lpstr">
      <vt:lpstr>Arial</vt:lpstr>
      <vt:lpstr>Calibri</vt:lpstr>
      <vt:lpstr>Constantia</vt:lpstr>
      <vt:lpstr>Wingdings 2</vt:lpstr>
      <vt:lpstr>Wingdings</vt:lpstr>
      <vt:lpstr>Przepływ</vt:lpstr>
      <vt:lpstr>Systemy operacyjne</vt:lpstr>
      <vt:lpstr>Slajd 2</vt:lpstr>
      <vt:lpstr>CP/M</vt:lpstr>
      <vt:lpstr>MS-DOS </vt:lpstr>
      <vt:lpstr>MS Windows 1.x i 2.x </vt:lpstr>
      <vt:lpstr>Microsoft Windows 3.x</vt:lpstr>
      <vt:lpstr>MS Windows 95</vt:lpstr>
      <vt:lpstr>MS Windows 98 </vt:lpstr>
      <vt:lpstr>MS Windows NT </vt:lpstr>
      <vt:lpstr>MS Windows 2000</vt:lpstr>
      <vt:lpstr>MS Windows Me</vt:lpstr>
      <vt:lpstr>MS Windows 2003 Server</vt:lpstr>
      <vt:lpstr>MS Windows XP</vt:lpstr>
      <vt:lpstr>MS Windows Vista</vt:lpstr>
      <vt:lpstr>Slajd 15</vt:lpstr>
      <vt:lpstr>Slajd 16</vt:lpstr>
      <vt:lpstr>Slajd 17</vt:lpstr>
      <vt:lpstr>Slajd 18</vt:lpstr>
      <vt:lpstr>Slajd 19</vt:lpstr>
      <vt:lpstr>Slajd 20</vt:lpstr>
      <vt:lpstr>MS Windows 7</vt:lpstr>
      <vt:lpstr>Slajd 22</vt:lpstr>
      <vt:lpstr>Slajd 23</vt:lpstr>
      <vt:lpstr>Slajd 24</vt:lpstr>
      <vt:lpstr>Slajd 25</vt:lpstr>
      <vt:lpstr>Slajd 26</vt:lpstr>
      <vt:lpstr>Slajd 27</vt:lpstr>
      <vt:lpstr>Slajd 28</vt:lpstr>
      <vt:lpstr>OS/2</vt:lpstr>
      <vt:lpstr>BeOS</vt:lpstr>
      <vt:lpstr>MacOS  „Jobs i  Woźniak zakładają firmę w garażu” </vt:lpstr>
      <vt:lpstr>Slajd 32</vt:lpstr>
      <vt:lpstr>260 wersji Unixa!       Unix</vt:lpstr>
      <vt:lpstr>Linux</vt:lpstr>
      <vt:lpstr>Inne systemy operacyjne dla komputerów osobistych i minikomputerów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CP/M</dc:title>
  <dc:creator>Zuzanka</dc:creator>
  <cp:lastModifiedBy>Zuza</cp:lastModifiedBy>
  <cp:revision>45</cp:revision>
  <dcterms:created xsi:type="dcterms:W3CDTF">2010-09-22T18:05:19Z</dcterms:created>
  <dcterms:modified xsi:type="dcterms:W3CDTF">2011-04-12T09:08:22Z</dcterms:modified>
</cp:coreProperties>
</file>